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77"/>
  </p:notesMasterIdLst>
  <p:sldIdLst>
    <p:sldId id="256" r:id="rId2"/>
    <p:sldId id="382" r:id="rId3"/>
    <p:sldId id="386" r:id="rId4"/>
    <p:sldId id="381" r:id="rId5"/>
    <p:sldId id="372" r:id="rId6"/>
    <p:sldId id="373" r:id="rId7"/>
    <p:sldId id="374" r:id="rId8"/>
    <p:sldId id="375" r:id="rId9"/>
    <p:sldId id="376" r:id="rId10"/>
    <p:sldId id="377" r:id="rId11"/>
    <p:sldId id="378" r:id="rId12"/>
    <p:sldId id="379" r:id="rId13"/>
    <p:sldId id="328" r:id="rId14"/>
    <p:sldId id="310" r:id="rId15"/>
    <p:sldId id="325" r:id="rId16"/>
    <p:sldId id="285" r:id="rId17"/>
    <p:sldId id="286" r:id="rId18"/>
    <p:sldId id="326" r:id="rId19"/>
    <p:sldId id="287" r:id="rId20"/>
    <p:sldId id="327" r:id="rId21"/>
    <p:sldId id="288" r:id="rId22"/>
    <p:sldId id="289" r:id="rId23"/>
    <p:sldId id="291" r:id="rId24"/>
    <p:sldId id="292" r:id="rId25"/>
    <p:sldId id="293" r:id="rId26"/>
    <p:sldId id="294" r:id="rId27"/>
    <p:sldId id="311"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83" r:id="rId42"/>
    <p:sldId id="384" r:id="rId43"/>
    <p:sldId id="385" r:id="rId44"/>
    <p:sldId id="336" r:id="rId45"/>
    <p:sldId id="337" r:id="rId46"/>
    <p:sldId id="339" r:id="rId47"/>
    <p:sldId id="340" r:id="rId48"/>
    <p:sldId id="341" r:id="rId49"/>
    <p:sldId id="342" r:id="rId50"/>
    <p:sldId id="343" r:id="rId51"/>
    <p:sldId id="344" r:id="rId52"/>
    <p:sldId id="345" r:id="rId53"/>
    <p:sldId id="346" r:id="rId54"/>
    <p:sldId id="349" r:id="rId55"/>
    <p:sldId id="350" r:id="rId56"/>
    <p:sldId id="347" r:id="rId57"/>
    <p:sldId id="351" r:id="rId58"/>
    <p:sldId id="348" r:id="rId59"/>
    <p:sldId id="352" r:id="rId60"/>
    <p:sldId id="353" r:id="rId61"/>
    <p:sldId id="354" r:id="rId62"/>
    <p:sldId id="355" r:id="rId63"/>
    <p:sldId id="358" r:id="rId64"/>
    <p:sldId id="359" r:id="rId65"/>
    <p:sldId id="360" r:id="rId66"/>
    <p:sldId id="361" r:id="rId67"/>
    <p:sldId id="363" r:id="rId68"/>
    <p:sldId id="364" r:id="rId69"/>
    <p:sldId id="367" r:id="rId70"/>
    <p:sldId id="365" r:id="rId71"/>
    <p:sldId id="366" r:id="rId72"/>
    <p:sldId id="371" r:id="rId73"/>
    <p:sldId id="369" r:id="rId74"/>
    <p:sldId id="370" r:id="rId75"/>
    <p:sldId id="280" r:id="rId7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4F42"/>
    <a:srgbClr val="FC79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8" d="100"/>
          <a:sy n="78" d="100"/>
        </p:scale>
        <p:origin x="1598"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77DC17-F738-4BBA-B84E-05BDE327FE1F}" type="datetimeFigureOut">
              <a:rPr lang="en-US" smtClean="0"/>
              <a:t>5/12/2023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94FA69-0299-492C-B19C-4CB71C697913}" type="slidenum">
              <a:rPr lang="en-US" smtClean="0"/>
              <a:t>‹#›</a:t>
            </a:fld>
            <a:endParaRPr lang="en-US"/>
          </a:p>
        </p:txBody>
      </p:sp>
    </p:spTree>
    <p:extLst>
      <p:ext uri="{BB962C8B-B14F-4D97-AF65-F5344CB8AC3E}">
        <p14:creationId xmlns:p14="http://schemas.microsoft.com/office/powerpoint/2010/main" val="4212631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10"/>
          </p:nvPr>
        </p:nvSpPr>
        <p:spPr/>
        <p:txBody>
          <a:bodyPr/>
          <a:lstStyle/>
          <a:p>
            <a:fld id="{B294FA69-0299-492C-B19C-4CB71C697913}" type="slidenum">
              <a:rPr lang="en-US" smtClean="0"/>
              <a:t>23</a:t>
            </a:fld>
            <a:endParaRPr lang="en-US"/>
          </a:p>
        </p:txBody>
      </p:sp>
    </p:spTree>
    <p:extLst>
      <p:ext uri="{BB962C8B-B14F-4D97-AF65-F5344CB8AC3E}">
        <p14:creationId xmlns:p14="http://schemas.microsoft.com/office/powerpoint/2010/main" val="2377917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209F0E-8E3F-4703-9F2E-524A767A67B0}" type="datetime8">
              <a:rPr lang="fa-IR" smtClean="0">
                <a:solidFill>
                  <a:srgbClr val="F8B323">
                    <a:lumMod val="50000"/>
                  </a:srgbClr>
                </a:solidFill>
              </a:rPr>
              <a:pPr/>
              <a:t>12 مه 23</a:t>
            </a:fld>
            <a:endParaRPr lang="fa-IR">
              <a:solidFill>
                <a:srgbClr val="F8B323">
                  <a:lumMod val="50000"/>
                </a:srgbClr>
              </a:solidFill>
            </a:endParaRPr>
          </a:p>
        </p:txBody>
      </p:sp>
      <p:sp>
        <p:nvSpPr>
          <p:cNvPr id="5" name="Footer Placeholder 4"/>
          <p:cNvSpPr>
            <a:spLocks noGrp="1"/>
          </p:cNvSpPr>
          <p:nvPr>
            <p:ph type="ftr" sz="quarter" idx="11"/>
          </p:nvPr>
        </p:nvSpPr>
        <p:spPr/>
        <p:txBody>
          <a:bodyPr/>
          <a:lstStyle/>
          <a:p>
            <a:endParaRPr lang="fa-IR">
              <a:solidFill>
                <a:srgbClr val="F8B323">
                  <a:lumMod val="50000"/>
                </a:srgbClr>
              </a:solidFill>
            </a:endParaRPr>
          </a:p>
        </p:txBody>
      </p:sp>
      <p:sp>
        <p:nvSpPr>
          <p:cNvPr id="6" name="Slide Number Placeholder 5"/>
          <p:cNvSpPr>
            <a:spLocks noGrp="1"/>
          </p:cNvSpPr>
          <p:nvPr>
            <p:ph type="sldNum" sz="quarter" idx="12"/>
          </p:nvPr>
        </p:nvSpPr>
        <p:spPr/>
        <p:txBody>
          <a:bodyPr/>
          <a:lstStyle/>
          <a:p>
            <a:fld id="{0093B1B8-3A50-47F7-BCEC-4C30030FB62B}" type="slidenum">
              <a:rPr lang="fa-IR" smtClean="0">
                <a:solidFill>
                  <a:srgbClr val="F8B323">
                    <a:lumMod val="50000"/>
                  </a:srgbClr>
                </a:solidFill>
              </a:rPr>
              <a:pPr/>
              <a:t>‹#›</a:t>
            </a:fld>
            <a:endParaRPr lang="fa-IR">
              <a:solidFill>
                <a:srgbClr val="F8B323">
                  <a:lumMod val="50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3BB473-2FF3-4940-99A3-43D78FEEAA87}" type="datetime8">
              <a:rPr lang="fa-IR" smtClean="0">
                <a:solidFill>
                  <a:prstClr val="black">
                    <a:lumMod val="65000"/>
                    <a:lumOff val="35000"/>
                  </a:prstClr>
                </a:solidFill>
              </a:rPr>
              <a:pPr/>
              <a:t>12 مه 23</a:t>
            </a:fld>
            <a:endParaRPr lang="fa-I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a-I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a:t>
            </a:fld>
            <a:endParaRPr lang="fa-IR">
              <a:solidFill>
                <a:prstClr val="black">
                  <a:lumMod val="65000"/>
                  <a:lumOff val="3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68DA1-5CC3-43D3-8E0C-55AFC1E90653}" type="datetime8">
              <a:rPr lang="fa-IR" smtClean="0">
                <a:solidFill>
                  <a:prstClr val="black">
                    <a:lumMod val="65000"/>
                    <a:lumOff val="35000"/>
                  </a:prstClr>
                </a:solidFill>
              </a:rPr>
              <a:pPr/>
              <a:t>12 مه 23</a:t>
            </a:fld>
            <a:endParaRPr lang="fa-I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a-I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a:t>
            </a:fld>
            <a:endParaRPr lang="fa-IR">
              <a:solidFill>
                <a:prstClr val="black">
                  <a:lumMod val="65000"/>
                  <a:lumOff val="3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3F573D-30EE-4364-885C-31703A3CA9C0}" type="datetime8">
              <a:rPr lang="fa-IR" smtClean="0">
                <a:solidFill>
                  <a:prstClr val="black">
                    <a:lumMod val="65000"/>
                    <a:lumOff val="35000"/>
                  </a:prstClr>
                </a:solidFill>
              </a:rPr>
              <a:pPr/>
              <a:t>12 مه 23</a:t>
            </a:fld>
            <a:endParaRPr lang="fa-I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a-I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a:t>
            </a:fld>
            <a:endParaRPr lang="fa-IR">
              <a:solidFill>
                <a:prstClr val="black">
                  <a:lumMod val="65000"/>
                  <a:lumOff val="3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1876DA-DB19-46F7-9643-113AB25465D2}" type="datetime8">
              <a:rPr lang="fa-IR" smtClean="0">
                <a:solidFill>
                  <a:srgbClr val="F3F3F2"/>
                </a:solidFill>
              </a:rPr>
              <a:pPr/>
              <a:t>12 مه 23</a:t>
            </a:fld>
            <a:endParaRPr lang="fa-IR">
              <a:solidFill>
                <a:srgbClr val="F3F3F2"/>
              </a:solidFill>
            </a:endParaRPr>
          </a:p>
        </p:txBody>
      </p:sp>
      <p:sp>
        <p:nvSpPr>
          <p:cNvPr id="5" name="Footer Placeholder 4"/>
          <p:cNvSpPr>
            <a:spLocks noGrp="1"/>
          </p:cNvSpPr>
          <p:nvPr>
            <p:ph type="ftr" sz="quarter" idx="11"/>
          </p:nvPr>
        </p:nvSpPr>
        <p:spPr/>
        <p:txBody>
          <a:bodyPr/>
          <a:lstStyle/>
          <a:p>
            <a:endParaRPr lang="fa-IR">
              <a:solidFill>
                <a:srgbClr val="F3F3F2"/>
              </a:solidFill>
            </a:endParaRPr>
          </a:p>
        </p:txBody>
      </p:sp>
      <p:sp>
        <p:nvSpPr>
          <p:cNvPr id="6" name="Slide Number Placeholder 5"/>
          <p:cNvSpPr>
            <a:spLocks noGrp="1"/>
          </p:cNvSpPr>
          <p:nvPr>
            <p:ph type="sldNum" sz="quarter" idx="12"/>
          </p:nvPr>
        </p:nvSpPr>
        <p:spPr/>
        <p:txBody>
          <a:bodyPr/>
          <a:lstStyle/>
          <a:p>
            <a:fld id="{0093B1B8-3A50-47F7-BCEC-4C30030FB62B}" type="slidenum">
              <a:rPr lang="fa-IR" smtClean="0">
                <a:solidFill>
                  <a:srgbClr val="F3F3F2"/>
                </a:solidFill>
              </a:rPr>
              <a:pPr/>
              <a:t>‹#›</a:t>
            </a:fld>
            <a:endParaRPr lang="fa-IR">
              <a:solidFill>
                <a:srgbClr val="F3F3F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AE7008-C578-4442-848B-98006A17BB71}" type="datetime8">
              <a:rPr lang="fa-IR" smtClean="0">
                <a:solidFill>
                  <a:prstClr val="black">
                    <a:lumMod val="65000"/>
                    <a:lumOff val="35000"/>
                  </a:prstClr>
                </a:solidFill>
              </a:rPr>
              <a:pPr/>
              <a:t>12 مه 23</a:t>
            </a:fld>
            <a:endParaRPr lang="fa-IR">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a-I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a:t>
            </a:fld>
            <a:endParaRPr lang="fa-IR">
              <a:solidFill>
                <a:prstClr val="black">
                  <a:lumMod val="65000"/>
                  <a:lumOff val="3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61E46A-463D-4677-9F27-D142AF971A27}" type="datetime8">
              <a:rPr lang="fa-IR" smtClean="0">
                <a:solidFill>
                  <a:prstClr val="black">
                    <a:lumMod val="65000"/>
                    <a:lumOff val="35000"/>
                  </a:prstClr>
                </a:solidFill>
              </a:rPr>
              <a:pPr/>
              <a:t>12 مه 23</a:t>
            </a:fld>
            <a:endParaRPr lang="fa-IR">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fa-IR">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a:t>
            </a:fld>
            <a:endParaRPr lang="fa-IR">
              <a:solidFill>
                <a:prstClr val="black">
                  <a:lumMod val="65000"/>
                  <a:lumOff val="3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D97D7-756B-4FA0-B415-34A9DA4C5B4A}" type="datetime8">
              <a:rPr lang="fa-IR" smtClean="0">
                <a:solidFill>
                  <a:prstClr val="black">
                    <a:lumMod val="65000"/>
                    <a:lumOff val="35000"/>
                  </a:prstClr>
                </a:solidFill>
              </a:rPr>
              <a:pPr/>
              <a:t>12 مه 23</a:t>
            </a:fld>
            <a:endParaRPr lang="fa-IR">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fa-I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a:t>
            </a:fld>
            <a:endParaRPr lang="fa-IR">
              <a:solidFill>
                <a:prstClr val="black">
                  <a:lumMod val="65000"/>
                  <a:lumOff val="3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81B5E-BBCC-4842-850E-DE0BDFABE977}" type="datetime8">
              <a:rPr lang="fa-IR" smtClean="0">
                <a:solidFill>
                  <a:prstClr val="black">
                    <a:lumMod val="65000"/>
                    <a:lumOff val="35000"/>
                  </a:prstClr>
                </a:solidFill>
              </a:rPr>
              <a:pPr/>
              <a:t>12 مه 23</a:t>
            </a:fld>
            <a:endParaRPr lang="fa-IR">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fa-I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a:t>
            </a:fld>
            <a:endParaRPr lang="fa-IR">
              <a:solidFill>
                <a:prstClr val="black">
                  <a:lumMod val="65000"/>
                  <a:lumOff val="3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46C918-927B-4431-82AE-BE63D3DD40E4}" type="datetime8">
              <a:rPr lang="fa-IR" smtClean="0">
                <a:solidFill>
                  <a:prstClr val="black">
                    <a:lumMod val="65000"/>
                    <a:lumOff val="35000"/>
                  </a:prstClr>
                </a:solidFill>
              </a:rPr>
              <a:pPr/>
              <a:t>12 مه 23</a:t>
            </a:fld>
            <a:endParaRPr lang="fa-IR">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a-I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a:t>
            </a:fld>
            <a:endParaRPr lang="fa-IR">
              <a:solidFill>
                <a:prstClr val="black">
                  <a:lumMod val="65000"/>
                  <a:lumOff val="35000"/>
                </a:prstClr>
              </a:solidFill>
            </a:endParaRP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9EFF845-2217-4E82-A8FE-3103E69DA495}" type="datetime8">
              <a:rPr lang="fa-IR" smtClean="0">
                <a:solidFill>
                  <a:prstClr val="black">
                    <a:lumMod val="65000"/>
                    <a:lumOff val="35000"/>
                  </a:prstClr>
                </a:solidFill>
              </a:rPr>
              <a:pPr/>
              <a:t>12 مه 23</a:t>
            </a:fld>
            <a:endParaRPr lang="fa-IR">
              <a:solidFill>
                <a:prstClr val="black">
                  <a:lumMod val="65000"/>
                  <a:lumOff val="35000"/>
                </a:prstClr>
              </a:solidFill>
            </a:endParaRPr>
          </a:p>
        </p:txBody>
      </p:sp>
      <p:sp>
        <p:nvSpPr>
          <p:cNvPr id="9" name="Slide Number Placeholder 8"/>
          <p:cNvSpPr>
            <a:spLocks noGrp="1"/>
          </p:cNvSpPr>
          <p:nvPr>
            <p:ph type="sldNum" sz="quarter" idx="11"/>
          </p:nvPr>
        </p:nvSpPr>
        <p:spPr/>
        <p:txBody>
          <a:bodyPr/>
          <a:lstStyle/>
          <a:p>
            <a:fld id="{0093B1B8-3A50-47F7-BCEC-4C30030FB62B}" type="slidenum">
              <a:rPr lang="fa-IR" smtClean="0">
                <a:solidFill>
                  <a:prstClr val="black">
                    <a:lumMod val="65000"/>
                    <a:lumOff val="35000"/>
                  </a:prstClr>
                </a:solidFill>
              </a:rPr>
              <a:pPr/>
              <a:t>‹#›</a:t>
            </a:fld>
            <a:endParaRPr lang="fa-IR">
              <a:solidFill>
                <a:prstClr val="black">
                  <a:lumMod val="65000"/>
                  <a:lumOff val="35000"/>
                </a:prstClr>
              </a:solidFill>
            </a:endParaRPr>
          </a:p>
        </p:txBody>
      </p:sp>
      <p:sp>
        <p:nvSpPr>
          <p:cNvPr id="10" name="Footer Placeholder 9"/>
          <p:cNvSpPr>
            <a:spLocks noGrp="1"/>
          </p:cNvSpPr>
          <p:nvPr>
            <p:ph type="ftr" sz="quarter" idx="12"/>
          </p:nvPr>
        </p:nvSpPr>
        <p:spPr/>
        <p:txBody>
          <a:bodyPr/>
          <a:lstStyle/>
          <a:p>
            <a:endParaRPr lang="fa-IR">
              <a:solidFill>
                <a:prstClr val="black">
                  <a:lumMod val="65000"/>
                  <a:lumOff val="3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093B1B8-3A50-47F7-BCEC-4C30030FB62B}" type="slidenum">
              <a:rPr lang="fa-IR" smtClean="0">
                <a:solidFill>
                  <a:prstClr val="black">
                    <a:lumMod val="65000"/>
                    <a:lumOff val="35000"/>
                  </a:prstClr>
                </a:solidFill>
              </a:rPr>
              <a:pPr/>
              <a:t>‹#›</a:t>
            </a:fld>
            <a:endParaRPr lang="fa-IR">
              <a:solidFill>
                <a:prstClr val="black">
                  <a:lumMod val="65000"/>
                  <a:lumOff val="35000"/>
                </a:prstClr>
              </a:solidFill>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fa-IR">
              <a:solidFill>
                <a:prstClr val="black">
                  <a:lumMod val="65000"/>
                  <a:lumOff val="35000"/>
                </a:prstClr>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C119983-6827-4A1C-A1A4-CC5DAFD5F94E}" type="datetime8">
              <a:rPr lang="fa-IR" smtClean="0">
                <a:solidFill>
                  <a:prstClr val="black">
                    <a:lumMod val="65000"/>
                    <a:lumOff val="35000"/>
                  </a:prstClr>
                </a:solidFill>
              </a:rPr>
              <a:pPr/>
              <a:t>12 مه 23</a:t>
            </a:fld>
            <a:endParaRPr lang="fa-IR">
              <a:solidFill>
                <a:prstClr val="black">
                  <a:lumMod val="65000"/>
                  <a:lumOff val="35000"/>
                </a:prstClr>
              </a:solidFill>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atracenergy.ir/%D8%AA%D8%A7%D8%A8%D9%84%D9%88-%D9%87%D8%A7%DB%8C-%DA%A9%D9%86%D8%AA%D8%B1%D9%84%DB%8C/#wz-section-wzs64" TargetMode="External"/><Relationship Id="rId2" Type="http://schemas.openxmlformats.org/officeDocument/2006/relationships/hyperlink" Target="https://atracenergy.ir/%D9%86%D8%B1%D8%AF%D8%A8%D8%A7%D9%86-%D9%88-%D8%B3%DB%8C%D9%86%DB%8C-%DA%A9%D8%A7%D8%A8%D9%8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fa.wikipedia.org/wiki/%D8%AA%D8%A8%D9%84%D8%AA" TargetMode="External"/><Relationship Id="rId3" Type="http://schemas.openxmlformats.org/officeDocument/2006/relationships/hyperlink" Target="https://fa.wikipedia.org/wiki/%D8%A7%DB%8C%D9%86%D8%AA%D8%B1%D9%86%D8%AA" TargetMode="External"/><Relationship Id="rId7" Type="http://schemas.openxmlformats.org/officeDocument/2006/relationships/hyperlink" Target="https://fa.wikipedia.org/wiki/%D8%AA%D9%84%D9%81%D9%86%E2%80%8C%D9%87%D8%A7%DB%8C_%D9%87%D9%88%D8%B4%D9%85%D9%86%D8%AF" TargetMode="External"/><Relationship Id="rId12" Type="http://schemas.openxmlformats.org/officeDocument/2006/relationships/hyperlink" Target="https://fa.wikipedia.org/wiki/%D8%AA%D9%84%D9%88%DB%8C%D8%B2%DB%8C%D9%88%D9%86" TargetMode="External"/><Relationship Id="rId2" Type="http://schemas.openxmlformats.org/officeDocument/2006/relationships/hyperlink" Target="https://fa.wikipedia.org/wiki/%D8%AD%D8%B3%DA%AF%D8%B1" TargetMode="External"/><Relationship Id="rId1" Type="http://schemas.openxmlformats.org/officeDocument/2006/relationships/slideLayout" Target="../slideLayouts/slideLayout2.xml"/><Relationship Id="rId6" Type="http://schemas.openxmlformats.org/officeDocument/2006/relationships/hyperlink" Target="https://fa.wikipedia.org/wiki/%D9%86%D8%B1%D9%85%E2%80%8C%D8%A7%D9%81%D8%B2%D8%A7%D8%B1_%DA%A9%D8%A7%D8%B1%D8%A8%D8%B1%D8%AF%DB%8C" TargetMode="External"/><Relationship Id="rId11" Type="http://schemas.openxmlformats.org/officeDocument/2006/relationships/hyperlink" Target="https://fa.wikipedia.org/wiki/%D8%B3%D8%A7%D8%B9%D8%AA_%D9%87%D9%88%D8%B4%D9%85%D9%86%D8%AF" TargetMode="External"/><Relationship Id="rId5" Type="http://schemas.openxmlformats.org/officeDocument/2006/relationships/hyperlink" Target="https://fa.wikipedia.org/wiki/%D8%B2%DB%8C%D8%B1%D8%B3%D8%A7%D8%AE%D8%AA" TargetMode="External"/><Relationship Id="rId10" Type="http://schemas.openxmlformats.org/officeDocument/2006/relationships/hyperlink" Target="https://fa.wikipedia.org/wiki/%DA%AF%D8%AC%D8%AA" TargetMode="External"/><Relationship Id="rId4" Type="http://schemas.openxmlformats.org/officeDocument/2006/relationships/hyperlink" Target="https://fa.wikipedia.org/wiki/%D8%B4%D8%A8%DA%A9%D9%87" TargetMode="External"/><Relationship Id="rId9" Type="http://schemas.openxmlformats.org/officeDocument/2006/relationships/hyperlink" Target="https://fa.wikipedia.org/wiki/%D8%B1%D8%A7%DB%8C%D8%A7%D9%86%D9%87"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a.wikipedia.org/wiki/%D8%AC%D8%A7%D9%85%D8%B9%D9%87_%D8%A7%D8%B7%D9%84%D8%A7%D8%B9%D8%A7%D8%AA%DB%8C" TargetMode="External"/><Relationship Id="rId2" Type="http://schemas.openxmlformats.org/officeDocument/2006/relationships/hyperlink" Target="https://fa.wikipedia.org/wiki/%D8%A7%D8%AA%D8%AD%D8%A7%D8%AF%DB%8C%D9%87_%D8%A8%DB%8C%D9%86%E2%80%8C%D8%A7%D9%84%D9%85%D9%84%D9%84%DB%8C_%D9%85%D8%AE%D8%A7%D8%A8%D8%B1%D8%A7%D8%AA" TargetMode="External"/><Relationship Id="rId1" Type="http://schemas.openxmlformats.org/officeDocument/2006/relationships/slideLayout" Target="../slideLayouts/slideLayout2.xml"/><Relationship Id="rId4" Type="http://schemas.openxmlformats.org/officeDocument/2006/relationships/hyperlink" Target="https://fa.wikipedia.org/wiki/%D8%A7%DB%8C%D9%86%D8%AA%D8%B1%D9%86%D8%AA"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fa.wikipedia.org/wiki/%D9%88%D8%A7%DB%8C-%D9%81%D8%A7%DB%8C" TargetMode="External"/><Relationship Id="rId3" Type="http://schemas.openxmlformats.org/officeDocument/2006/relationships/hyperlink" Target="https://fa.wikipedia.org/wiki/%D8%A7%D8%AA%D9%88%D9%85%D8%A7%D8%B3%DB%8C%D9%88%D9%86" TargetMode="External"/><Relationship Id="rId7" Type="http://schemas.openxmlformats.org/officeDocument/2006/relationships/hyperlink" Target="https://fa.wikipedia.org/wiki/%D8%A7%D8%AC%D8%A7%D9%82_%DA%AF%D8%A7%D8%B2" TargetMode="External"/><Relationship Id="rId2" Type="http://schemas.openxmlformats.org/officeDocument/2006/relationships/hyperlink" Target="https://fa.wikipedia.org/wiki/%D8%A7%DB%8C%D9%86%D8%AA%D8%B1%D9%86%D8%AA_%D8%A7%D8%B4%DB%8C%D8%A7%D8%A1#cite_note-11" TargetMode="External"/><Relationship Id="rId1" Type="http://schemas.openxmlformats.org/officeDocument/2006/relationships/slideLayout" Target="../slideLayouts/slideLayout2.xml"/><Relationship Id="rId6" Type="http://schemas.openxmlformats.org/officeDocument/2006/relationships/hyperlink" Target="https://fa.wikipedia.org/wiki/%D8%AF%D8%B3%D8%AA%DA%AF%D8%A7%D9%87_%D8%AA%D8%B5%D9%81%DB%8C%D9%87_%D9%87%D9%88%D8%A7" TargetMode="External"/><Relationship Id="rId5" Type="http://schemas.openxmlformats.org/officeDocument/2006/relationships/hyperlink" Target="https://fa.wikipedia.org/wiki/%D8%A7%D8%AA%D9%88%D9%85%D8%A7%D8%B3%DB%8C%D9%88%D9%86_%D8%AE%D8%A7%D9%86%DA%AF%DB%8C" TargetMode="External"/><Relationship Id="rId4" Type="http://schemas.openxmlformats.org/officeDocument/2006/relationships/hyperlink" Target="https://fa.wikipedia.org/wiki/%D8%AF%DB%8C_%D8%A7%D9%86_%D8%A7%DB%8C" TargetMode="External"/><Relationship Id="rId9" Type="http://schemas.openxmlformats.org/officeDocument/2006/relationships/hyperlink" Target="https://fa.wikipedia.org/wiki/%D9%85%D8%AF%DB%8C%D8%B1%DB%8C%D8%AA_%D8%A7%D9%86%D8%B1%DA%98%DB%8C"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fa.wikipedia.org/wiki/%D8%B1%D8%A7%DB%8C%D8%A7%D9%86%D9%87" TargetMode="External"/><Relationship Id="rId2" Type="http://schemas.openxmlformats.org/officeDocument/2006/relationships/hyperlink" Target="https://fa.wikipedia.org/wiki/%D8%AF%D9%88%D8%B1%D8%A8%DB%8C%D9%86_%D9%85%D8%AF%D8%A7%D8%B1%D8%A8%D8%B3%D8%AA%D9%8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blog.faradars.org/%D9%BE%D8%A7%DB%8C%DA%AF%D8%A7%D9%87-%D8%AF%D8%A7%D8%AF%D9%87-%D9%88-%D8%A7%D8%B5%D8%B7%D9%84%D8%A7%D8%AD%D8%A7%D8%AA-%DA%A9%D8%A7%D8%B1%D8%A8%D8%B1%D8%AF%DB%8C-%D8%A2%D9%8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93B1B8-3A50-47F7-BCEC-4C30030FB62B}" type="slidenum">
              <a:rPr lang="fa-IR" smtClean="0"/>
              <a:pPr/>
              <a:t>1</a:t>
            </a:fld>
            <a:endParaRPr lang="fa-IR"/>
          </a:p>
        </p:txBody>
      </p:sp>
      <p:sp>
        <p:nvSpPr>
          <p:cNvPr id="3" name="TextBox 2"/>
          <p:cNvSpPr txBox="1"/>
          <p:nvPr/>
        </p:nvSpPr>
        <p:spPr>
          <a:xfrm>
            <a:off x="2843808" y="2420888"/>
            <a:ext cx="3376245" cy="1200329"/>
          </a:xfrm>
          <a:prstGeom prst="rect">
            <a:avLst/>
          </a:prstGeom>
          <a:noFill/>
        </p:spPr>
        <p:txBody>
          <a:bodyPr wrap="none" rtlCol="0">
            <a:spAutoFit/>
          </a:bodyPr>
          <a:lstStyle/>
          <a:p>
            <a:r>
              <a:rPr lang="fa-IR" sz="7200" dirty="0">
                <a:cs typeface="Ardakanian Ziba" pitchFamily="2" charset="-78"/>
              </a:rPr>
              <a:t>به نام خدا</a:t>
            </a:r>
            <a:endParaRPr lang="en-US" sz="7200" dirty="0">
              <a:cs typeface="Ardakanian Ziba" pitchFamily="2" charset="-78"/>
            </a:endParaRPr>
          </a:p>
        </p:txBody>
      </p:sp>
    </p:spTree>
    <p:extLst>
      <p:ext uri="{BB962C8B-B14F-4D97-AF65-F5344CB8AC3E}">
        <p14:creationId xmlns:p14="http://schemas.microsoft.com/office/powerpoint/2010/main" val="22012988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2A1A00"/>
                </a:solidFill>
              </a:rPr>
              <a:t>BLOCK CHAIN</a:t>
            </a:r>
            <a:endParaRPr lang="en-US" dirty="0"/>
          </a:p>
        </p:txBody>
      </p:sp>
      <p:sp>
        <p:nvSpPr>
          <p:cNvPr id="3" name="Content Placeholder 2"/>
          <p:cNvSpPr>
            <a:spLocks noGrp="1"/>
          </p:cNvSpPr>
          <p:nvPr>
            <p:ph idx="1"/>
          </p:nvPr>
        </p:nvSpPr>
        <p:spPr>
          <a:xfrm>
            <a:off x="938758" y="1412776"/>
            <a:ext cx="7633742" cy="4466817"/>
          </a:xfrm>
        </p:spPr>
        <p:txBody>
          <a:bodyPr>
            <a:noAutofit/>
          </a:bodyPr>
          <a:lstStyle/>
          <a:p>
            <a:pPr algn="just" rtl="1"/>
            <a:r>
              <a:rPr lang="fa-IR" sz="2800" dirty="0">
                <a:solidFill>
                  <a:srgbClr val="1C1917"/>
                </a:solidFill>
                <a:latin typeface="Vazirmatn"/>
                <a:cs typeface="+mj-cs"/>
              </a:rPr>
              <a:t>برای درک بهتر ساختار زنجیره بلوکی، فرض کنید دو ستون بر روی یک برگه رسم شده است. شما هر داده‌ای که می‌خواهید نگهداری کنید را در سطر اول از ستون اول قرار می‌دهید. داده درون این سلول، طی فرآیندی محاسباتی تبدیل به یک کلمه جدید با دو حرف می‌شود. این کلمه در ورودی بعدی مورد استفاده قرا می‌گیرد. در این حالت هر تغییری در سلول اول، منجر به تغییراتی در بلوک دوم و تا آخر زنجیره می‌شود. تصویر زیر مثالی از پایگاه داده‌ای است که اطلاعات در آن به صورت زنجیره‌ای به هم وصل شده‌اند.</a:t>
            </a:r>
            <a:endParaRPr lang="en-US" sz="2800" dirty="0">
              <a:cs typeface="+mj-cs"/>
            </a:endParaRPr>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10</a:t>
            </a:fld>
            <a:endParaRPr lang="fa-IR">
              <a:solidFill>
                <a:prstClr val="black">
                  <a:lumMod val="65000"/>
                  <a:lumOff val="35000"/>
                </a:prstClr>
              </a:solidFill>
            </a:endParaRPr>
          </a:p>
        </p:txBody>
      </p:sp>
    </p:spTree>
    <p:extLst>
      <p:ext uri="{BB962C8B-B14F-4D97-AF65-F5344CB8AC3E}">
        <p14:creationId xmlns:p14="http://schemas.microsoft.com/office/powerpoint/2010/main" val="1623092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2A1A00"/>
                </a:solidFill>
              </a:rPr>
              <a:t>BLOCK CHAIN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823447"/>
              </p:ext>
            </p:extLst>
          </p:nvPr>
        </p:nvGraphicFramePr>
        <p:xfrm>
          <a:off x="539552" y="2348878"/>
          <a:ext cx="7560840" cy="3945605"/>
        </p:xfrm>
        <a:graphic>
          <a:graphicData uri="http://schemas.openxmlformats.org/drawingml/2006/table">
            <a:tbl>
              <a:tblPr firstRow="1" bandRow="1">
                <a:tableStyleId>{5C22544A-7EE6-4342-B048-85BDC9FD1C3A}</a:tableStyleId>
              </a:tblPr>
              <a:tblGrid>
                <a:gridCol w="3137870">
                  <a:extLst>
                    <a:ext uri="{9D8B030D-6E8A-4147-A177-3AD203B41FA5}">
                      <a16:colId xmlns:a16="http://schemas.microsoft.com/office/drawing/2014/main" val="20000"/>
                    </a:ext>
                  </a:extLst>
                </a:gridCol>
                <a:gridCol w="4422970">
                  <a:extLst>
                    <a:ext uri="{9D8B030D-6E8A-4147-A177-3AD203B41FA5}">
                      <a16:colId xmlns:a16="http://schemas.microsoft.com/office/drawing/2014/main" val="20001"/>
                    </a:ext>
                  </a:extLst>
                </a:gridCol>
              </a:tblGrid>
              <a:tr h="765877">
                <a:tc>
                  <a:txBody>
                    <a:bodyPr/>
                    <a:lstStyle/>
                    <a:p>
                      <a:pPr algn="ctr"/>
                      <a:r>
                        <a:rPr lang="en-US" sz="3600" dirty="0" err="1"/>
                        <a:t>abcAA</a:t>
                      </a:r>
                      <a:endParaRPr lang="en-US" sz="3600" dirty="0"/>
                    </a:p>
                  </a:txBody>
                  <a:tcPr/>
                </a:tc>
                <a:tc>
                  <a:txBody>
                    <a:bodyPr/>
                    <a:lstStyle/>
                    <a:p>
                      <a:pPr algn="ctr"/>
                      <a:r>
                        <a:rPr lang="en-US" sz="3600" dirty="0"/>
                        <a:t>KP</a:t>
                      </a:r>
                    </a:p>
                  </a:txBody>
                  <a:tcPr/>
                </a:tc>
                <a:extLst>
                  <a:ext uri="{0D108BD9-81ED-4DB2-BD59-A6C34878D82A}">
                    <a16:rowId xmlns:a16="http://schemas.microsoft.com/office/drawing/2014/main" val="10000"/>
                  </a:ext>
                </a:extLst>
              </a:tr>
              <a:tr h="882097">
                <a:tc>
                  <a:txBody>
                    <a:bodyPr/>
                    <a:lstStyle/>
                    <a:p>
                      <a:pPr algn="ctr"/>
                      <a:r>
                        <a:rPr lang="en-US" sz="3600" dirty="0" err="1"/>
                        <a:t>defKP</a:t>
                      </a:r>
                      <a:endParaRPr lang="en-US" sz="3600" dirty="0"/>
                    </a:p>
                  </a:txBody>
                  <a:tcPr/>
                </a:tc>
                <a:tc>
                  <a:txBody>
                    <a:bodyPr/>
                    <a:lstStyle/>
                    <a:p>
                      <a:pPr algn="ctr"/>
                      <a:r>
                        <a:rPr lang="en-US" sz="3600" dirty="0"/>
                        <a:t>CD</a:t>
                      </a:r>
                    </a:p>
                  </a:txBody>
                  <a:tcPr/>
                </a:tc>
                <a:extLst>
                  <a:ext uri="{0D108BD9-81ED-4DB2-BD59-A6C34878D82A}">
                    <a16:rowId xmlns:a16="http://schemas.microsoft.com/office/drawing/2014/main" val="10001"/>
                  </a:ext>
                </a:extLst>
              </a:tr>
              <a:tr h="765877">
                <a:tc>
                  <a:txBody>
                    <a:bodyPr/>
                    <a:lstStyle/>
                    <a:p>
                      <a:pPr algn="ctr"/>
                      <a:r>
                        <a:rPr lang="en-US" sz="3600" dirty="0" err="1"/>
                        <a:t>ghiCD</a:t>
                      </a:r>
                      <a:endParaRPr lang="en-US" sz="3600" dirty="0"/>
                    </a:p>
                  </a:txBody>
                  <a:tcPr/>
                </a:tc>
                <a:tc>
                  <a:txBody>
                    <a:bodyPr/>
                    <a:lstStyle/>
                    <a:p>
                      <a:pPr algn="ctr"/>
                      <a:r>
                        <a:rPr lang="en-US" sz="3600" dirty="0"/>
                        <a:t>BM</a:t>
                      </a:r>
                    </a:p>
                  </a:txBody>
                  <a:tcPr/>
                </a:tc>
                <a:extLst>
                  <a:ext uri="{0D108BD9-81ED-4DB2-BD59-A6C34878D82A}">
                    <a16:rowId xmlns:a16="http://schemas.microsoft.com/office/drawing/2014/main" val="10002"/>
                  </a:ext>
                </a:extLst>
              </a:tr>
              <a:tr h="765877">
                <a:tc>
                  <a:txBody>
                    <a:bodyPr/>
                    <a:lstStyle/>
                    <a:p>
                      <a:pPr algn="ctr"/>
                      <a:r>
                        <a:rPr lang="en-US" sz="3600" dirty="0" err="1"/>
                        <a:t>jklBM</a:t>
                      </a:r>
                      <a:endParaRPr lang="en-US" sz="3600" dirty="0"/>
                    </a:p>
                  </a:txBody>
                  <a:tcPr/>
                </a:tc>
                <a:tc>
                  <a:txBody>
                    <a:bodyPr/>
                    <a:lstStyle/>
                    <a:p>
                      <a:pPr algn="ctr"/>
                      <a:r>
                        <a:rPr lang="en-US" sz="3600" dirty="0"/>
                        <a:t>NS</a:t>
                      </a:r>
                    </a:p>
                  </a:txBody>
                  <a:tcPr/>
                </a:tc>
                <a:extLst>
                  <a:ext uri="{0D108BD9-81ED-4DB2-BD59-A6C34878D82A}">
                    <a16:rowId xmlns:a16="http://schemas.microsoft.com/office/drawing/2014/main" val="10003"/>
                  </a:ext>
                </a:extLst>
              </a:tr>
              <a:tr h="765877">
                <a:tc>
                  <a:txBody>
                    <a:bodyPr/>
                    <a:lstStyle/>
                    <a:p>
                      <a:pPr algn="ctr"/>
                      <a:r>
                        <a:rPr lang="en-US" sz="3600" dirty="0" err="1"/>
                        <a:t>mnoNS</a:t>
                      </a:r>
                      <a:endParaRPr lang="en-US" sz="3600" dirty="0"/>
                    </a:p>
                  </a:txBody>
                  <a:tcPr/>
                </a:tc>
                <a:tc>
                  <a:txBody>
                    <a:bodyPr/>
                    <a:lstStyle/>
                    <a:p>
                      <a:pPr algn="ctr"/>
                      <a:r>
                        <a:rPr lang="en-US" sz="3600" dirty="0"/>
                        <a:t>TH</a:t>
                      </a:r>
                    </a:p>
                  </a:txBody>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11</a:t>
            </a:fld>
            <a:endParaRPr lang="fa-IR">
              <a:solidFill>
                <a:prstClr val="black">
                  <a:lumMod val="65000"/>
                  <a:lumOff val="35000"/>
                </a:prstClr>
              </a:solidFill>
            </a:endParaRPr>
          </a:p>
        </p:txBody>
      </p:sp>
    </p:spTree>
    <p:extLst>
      <p:ext uri="{BB962C8B-B14F-4D97-AF65-F5344CB8AC3E}">
        <p14:creationId xmlns:p14="http://schemas.microsoft.com/office/powerpoint/2010/main" val="2732402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2A1A00"/>
                </a:solidFill>
              </a:rPr>
              <a:t>BLOCK CHAIN</a:t>
            </a:r>
            <a:endParaRPr lang="en-US" dirty="0"/>
          </a:p>
        </p:txBody>
      </p:sp>
      <p:sp>
        <p:nvSpPr>
          <p:cNvPr id="3" name="Content Placeholder 2"/>
          <p:cNvSpPr>
            <a:spLocks noGrp="1"/>
          </p:cNvSpPr>
          <p:nvPr>
            <p:ph idx="1"/>
          </p:nvPr>
        </p:nvSpPr>
        <p:spPr/>
        <p:txBody>
          <a:bodyPr>
            <a:normAutofit/>
          </a:bodyPr>
          <a:lstStyle/>
          <a:p>
            <a:pPr algn="just" rtl="1"/>
            <a:r>
              <a:rPr lang="fa-IR" sz="3200" dirty="0">
                <a:solidFill>
                  <a:srgbClr val="1C1917"/>
                </a:solidFill>
                <a:latin typeface="Vazirmatn"/>
                <a:cs typeface="+mj-cs"/>
              </a:rPr>
              <a:t>بنابراین آخرین شناسنامه </a:t>
            </a:r>
            <a:r>
              <a:rPr lang="fa-IR" sz="3200" dirty="0" err="1">
                <a:solidFill>
                  <a:srgbClr val="1C1917"/>
                </a:solidFill>
                <a:latin typeface="Vazirmatn"/>
                <a:cs typeface="+mj-cs"/>
              </a:rPr>
              <a:t>بلوکی</a:t>
            </a:r>
            <a:r>
              <a:rPr lang="fa-IR" sz="3200" dirty="0">
                <a:solidFill>
                  <a:srgbClr val="1C1917"/>
                </a:solidFill>
                <a:latin typeface="Vazirmatn"/>
                <a:cs typeface="+mj-cs"/>
              </a:rPr>
              <a:t> که در اینجا </a:t>
            </a:r>
            <a:r>
              <a:rPr lang="en-US" sz="3200" dirty="0">
                <a:solidFill>
                  <a:srgbClr val="1C1917"/>
                </a:solidFill>
                <a:latin typeface="Vazirmatn"/>
                <a:cs typeface="+mj-cs"/>
              </a:rPr>
              <a:t>TH </a:t>
            </a:r>
            <a:r>
              <a:rPr lang="fa-IR" sz="3200" dirty="0">
                <a:solidFill>
                  <a:srgbClr val="1C1917"/>
                </a:solidFill>
                <a:latin typeface="Vazirmatn"/>
                <a:cs typeface="+mj-cs"/>
              </a:rPr>
              <a:t>است، حاصل تمام اطلاعات وارد شده در </a:t>
            </a:r>
            <a:r>
              <a:rPr lang="fa-IR" sz="3200" dirty="0" err="1">
                <a:solidFill>
                  <a:srgbClr val="1C1917"/>
                </a:solidFill>
                <a:latin typeface="Vazirmatn"/>
                <a:cs typeface="+mj-cs"/>
              </a:rPr>
              <a:t>ردیف‌های</a:t>
            </a:r>
            <a:r>
              <a:rPr lang="fa-IR" sz="3200" dirty="0">
                <a:solidFill>
                  <a:srgbClr val="1C1917"/>
                </a:solidFill>
                <a:latin typeface="Vazirmatn"/>
                <a:cs typeface="+mj-cs"/>
              </a:rPr>
              <a:t> قبلی است و هر تغییری در یکی از این </a:t>
            </a:r>
            <a:r>
              <a:rPr lang="fa-IR" sz="3200" dirty="0" err="1">
                <a:solidFill>
                  <a:srgbClr val="1C1917"/>
                </a:solidFill>
                <a:latin typeface="Vazirmatn"/>
                <a:cs typeface="+mj-cs"/>
              </a:rPr>
              <a:t>داده‌ها</a:t>
            </a:r>
            <a:r>
              <a:rPr lang="fa-IR" sz="3200" dirty="0">
                <a:solidFill>
                  <a:srgbClr val="1C1917"/>
                </a:solidFill>
                <a:latin typeface="Vazirmatn"/>
                <a:cs typeface="+mj-cs"/>
              </a:rPr>
              <a:t> منجر به تغییر همه </a:t>
            </a:r>
            <a:r>
              <a:rPr lang="fa-IR" sz="3200" dirty="0" err="1">
                <a:solidFill>
                  <a:srgbClr val="1C1917"/>
                </a:solidFill>
                <a:latin typeface="Vazirmatn"/>
                <a:cs typeface="+mj-cs"/>
              </a:rPr>
              <a:t>داده‌ها</a:t>
            </a:r>
            <a:r>
              <a:rPr lang="fa-IR" sz="3200" dirty="0">
                <a:solidFill>
                  <a:srgbClr val="1C1917"/>
                </a:solidFill>
                <a:latin typeface="Vazirmatn"/>
                <a:cs typeface="+mj-cs"/>
              </a:rPr>
              <a:t> خواهد شد. مثال ذکر شده در واقع توضیح ساده فرآیند «</a:t>
            </a:r>
            <a:r>
              <a:rPr lang="fa-IR" sz="3200" dirty="0" err="1">
                <a:solidFill>
                  <a:srgbClr val="1C1917"/>
                </a:solidFill>
                <a:latin typeface="Vazirmatn"/>
                <a:cs typeface="+mj-cs"/>
              </a:rPr>
              <a:t>هشینگ</a:t>
            </a:r>
            <a:r>
              <a:rPr lang="fa-IR" sz="3200" dirty="0">
                <a:solidFill>
                  <a:srgbClr val="1C1917"/>
                </a:solidFill>
                <a:latin typeface="Vazirmatn"/>
                <a:cs typeface="+mj-cs"/>
              </a:rPr>
              <a:t>» (</a:t>
            </a:r>
            <a:r>
              <a:rPr lang="en-US" sz="3200" dirty="0">
                <a:solidFill>
                  <a:srgbClr val="1C1917"/>
                </a:solidFill>
                <a:latin typeface="Vazirmatn"/>
                <a:cs typeface="+mj-cs"/>
              </a:rPr>
              <a:t> (Hashing</a:t>
            </a:r>
            <a:r>
              <a:rPr lang="fa-IR" sz="3200" dirty="0">
                <a:solidFill>
                  <a:srgbClr val="1C1917"/>
                </a:solidFill>
                <a:latin typeface="Vazirmatn"/>
                <a:cs typeface="+mj-cs"/>
              </a:rPr>
              <a:t>در </a:t>
            </a:r>
            <a:r>
              <a:rPr lang="fa-IR" sz="3200" dirty="0" err="1">
                <a:solidFill>
                  <a:srgbClr val="1C1917"/>
                </a:solidFill>
                <a:latin typeface="Vazirmatn"/>
                <a:cs typeface="+mj-cs"/>
              </a:rPr>
              <a:t>بلاک</a:t>
            </a:r>
            <a:r>
              <a:rPr lang="fa-IR" sz="3200" dirty="0">
                <a:solidFill>
                  <a:srgbClr val="1C1917"/>
                </a:solidFill>
                <a:latin typeface="Vazirmatn"/>
                <a:cs typeface="+mj-cs"/>
              </a:rPr>
              <a:t> چین است.</a:t>
            </a:r>
            <a:endParaRPr lang="en-US" sz="3200" dirty="0">
              <a:cs typeface="+mj-cs"/>
            </a:endParaRPr>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12</a:t>
            </a:fld>
            <a:endParaRPr lang="fa-IR">
              <a:solidFill>
                <a:prstClr val="black">
                  <a:lumMod val="65000"/>
                  <a:lumOff val="35000"/>
                </a:prstClr>
              </a:solidFill>
            </a:endParaRPr>
          </a:p>
        </p:txBody>
      </p:sp>
    </p:spTree>
    <p:extLst>
      <p:ext uri="{BB962C8B-B14F-4D97-AF65-F5344CB8AC3E}">
        <p14:creationId xmlns:p14="http://schemas.microsoft.com/office/powerpoint/2010/main" val="857084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75655" y="620688"/>
            <a:ext cx="6967388" cy="1362075"/>
          </a:xfrm>
          <a:prstGeom prst="rect">
            <a:avLst/>
          </a:prstGeom>
        </p:spPr>
        <p:txBody>
          <a:bodyPr>
            <a:normAutofit fontScale="97500"/>
          </a:bodyPr>
          <a:lst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algn="ctr"/>
            <a:r>
              <a:rPr lang="fa-IR" sz="4800" dirty="0">
                <a:solidFill>
                  <a:schemeClr val="accent1">
                    <a:lumMod val="75000"/>
                  </a:schemeClr>
                </a:solidFill>
                <a:cs typeface="B Titr" pitchFamily="2" charset="-78"/>
              </a:rPr>
              <a:t>خانه های هوشمند </a:t>
            </a:r>
            <a:r>
              <a:rPr lang="en-US" sz="4800" dirty="0">
                <a:solidFill>
                  <a:schemeClr val="accent1">
                    <a:lumMod val="75000"/>
                  </a:schemeClr>
                </a:solidFill>
                <a:latin typeface="Times New Roman" pitchFamily="18" charset="0"/>
                <a:cs typeface="Times New Roman" pitchFamily="18" charset="0"/>
              </a:rPr>
              <a:t>BMS</a:t>
            </a:r>
            <a:endParaRPr lang="fa-IR" sz="4800" dirty="0">
              <a:solidFill>
                <a:schemeClr val="accent1">
                  <a:lumMod val="75000"/>
                </a:schemeClr>
              </a:solidFill>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2541" y="1772816"/>
            <a:ext cx="3913615" cy="2690610"/>
          </a:xfrm>
          <a:prstGeom prst="rect">
            <a:avLst/>
          </a:prstGeom>
        </p:spPr>
      </p:pic>
      <p:sp>
        <p:nvSpPr>
          <p:cNvPr id="4" name="Slide Number Placeholder 3"/>
          <p:cNvSpPr>
            <a:spLocks noGrp="1"/>
          </p:cNvSpPr>
          <p:nvPr>
            <p:ph type="sldNum" sz="quarter" idx="12"/>
          </p:nvPr>
        </p:nvSpPr>
        <p:spPr/>
        <p:txBody>
          <a:bodyPr/>
          <a:lstStyle/>
          <a:p>
            <a:fld id="{0093B1B8-3A50-47F7-BCEC-4C30030FB62B}" type="slidenum">
              <a:rPr lang="fa-IR" smtClean="0"/>
              <a:pPr/>
              <a:t>13</a:t>
            </a:fld>
            <a:endParaRPr lang="fa-IR"/>
          </a:p>
        </p:txBody>
      </p:sp>
    </p:spTree>
    <p:extLst>
      <p:ext uri="{BB962C8B-B14F-4D97-AF65-F5344CB8AC3E}">
        <p14:creationId xmlns:p14="http://schemas.microsoft.com/office/powerpoint/2010/main" val="243650267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8"/>
            <a:ext cx="7416824" cy="830997"/>
          </a:xfrm>
          <a:prstGeom prst="rect">
            <a:avLst/>
          </a:prstGeom>
          <a:noFill/>
        </p:spPr>
        <p:txBody>
          <a:bodyPr wrap="square" rtlCol="1">
            <a:spAutoFit/>
          </a:bodyPr>
          <a:lstStyle/>
          <a:p>
            <a:pPr algn="ctr"/>
            <a:r>
              <a:rPr lang="fa-IR" sz="4800" dirty="0">
                <a:cs typeface="B Titr" pitchFamily="2" charset="-78"/>
              </a:rPr>
              <a:t>خانه هوشمند چیست؟</a:t>
            </a:r>
          </a:p>
        </p:txBody>
      </p:sp>
      <p:sp>
        <p:nvSpPr>
          <p:cNvPr id="3" name="TextBox 2"/>
          <p:cNvSpPr txBox="1"/>
          <p:nvPr/>
        </p:nvSpPr>
        <p:spPr>
          <a:xfrm>
            <a:off x="539552" y="1628800"/>
            <a:ext cx="7848872" cy="3416320"/>
          </a:xfrm>
          <a:prstGeom prst="rect">
            <a:avLst/>
          </a:prstGeom>
          <a:noFill/>
        </p:spPr>
        <p:txBody>
          <a:bodyPr wrap="square" rtlCol="0">
            <a:spAutoFit/>
          </a:bodyPr>
          <a:lstStyle/>
          <a:p>
            <a:pPr marL="457200" indent="-457200" algn="just">
              <a:buFont typeface="Arial" panose="020B0604020202020204" pitchFamily="34" charset="0"/>
              <a:buChar char="•"/>
            </a:pPr>
            <a:r>
              <a:rPr lang="fa-IR" sz="2400" dirty="0">
                <a:latin typeface="Arial Rounded MT Bold" panose="020F0704030504030204" pitchFamily="34" charset="0"/>
                <a:cs typeface="+mj-cs"/>
              </a:rPr>
              <a:t>خانه‌ های هوشمند امروزه به عنوان یکی از بخش‌های مهم سیستم‌های مدیریت جامع ساختمان یا همان </a:t>
            </a:r>
            <a:r>
              <a:rPr lang="en-US" sz="2400" dirty="0">
                <a:latin typeface="Arial Rounded MT Bold" panose="020F0704030504030204" pitchFamily="34" charset="0"/>
                <a:cs typeface="+mj-cs"/>
              </a:rPr>
              <a:t>   BMS </a:t>
            </a:r>
            <a:r>
              <a:rPr lang="fa-IR" sz="2400" dirty="0">
                <a:latin typeface="Arial Rounded MT Bold" panose="020F0704030504030204" pitchFamily="34" charset="0"/>
                <a:cs typeface="+mj-cs"/>
              </a:rPr>
              <a:t>مورد توجه واقع شده‌اند. </a:t>
            </a:r>
            <a:endParaRPr lang="en-US" sz="2400" dirty="0">
              <a:latin typeface="Arial Rounded MT Bold" panose="020F0704030504030204" pitchFamily="34" charset="0"/>
              <a:cs typeface="+mj-cs"/>
            </a:endParaRPr>
          </a:p>
          <a:p>
            <a:pPr algn="just"/>
            <a:endParaRPr lang="en-US" sz="2400" dirty="0">
              <a:latin typeface="Arial Rounded MT Bold" panose="020F0704030504030204" pitchFamily="34" charset="0"/>
              <a:cs typeface="+mj-cs"/>
            </a:endParaRPr>
          </a:p>
          <a:p>
            <a:pPr marL="457200" indent="-457200" algn="just">
              <a:buFont typeface="Arial" panose="020B0604020202020204" pitchFamily="34" charset="0"/>
              <a:buChar char="•"/>
            </a:pPr>
            <a:r>
              <a:rPr lang="fa-IR" sz="2400" dirty="0">
                <a:latin typeface="Arial Rounded MT Bold" panose="020F0704030504030204" pitchFamily="34" charset="0"/>
                <a:cs typeface="+mj-cs"/>
              </a:rPr>
              <a:t>خانه‌ های هوشمند با هدف ایجاد آسایش و امنیت برای کاربران به سرعت در حال توسعه می باشند.</a:t>
            </a:r>
            <a:endParaRPr lang="en-US" sz="2400" dirty="0">
              <a:latin typeface="Arial Rounded MT Bold" panose="020F0704030504030204" pitchFamily="34" charset="0"/>
              <a:cs typeface="+mj-cs"/>
            </a:endParaRPr>
          </a:p>
          <a:p>
            <a:pPr algn="just"/>
            <a:endParaRPr lang="en-US" sz="2400" dirty="0">
              <a:latin typeface="Arial Rounded MT Bold" panose="020F0704030504030204" pitchFamily="34" charset="0"/>
              <a:cs typeface="+mj-cs"/>
            </a:endParaRPr>
          </a:p>
          <a:p>
            <a:pPr marL="457200" indent="-457200" algn="just">
              <a:buFont typeface="Arial" panose="020B0604020202020204" pitchFamily="34" charset="0"/>
              <a:buChar char="•"/>
            </a:pPr>
            <a:r>
              <a:rPr lang="fa-IR" sz="2400" dirty="0">
                <a:latin typeface="Arial Rounded MT Bold" panose="020F0704030504030204" pitchFamily="34" charset="0"/>
                <a:cs typeface="+mj-cs"/>
              </a:rPr>
              <a:t>امروزه تکنیک‌های مختلفی برای اتوماسیون ساختمان‌های بزرگ بکار گرفته‌می‌شود از قبیل کنترل نور ،کنترل دما، کنترل درها و پنجره‌ها و پرده‌ها و یا سیستم‌های امنیتی و مدار بسته و غیره. </a:t>
            </a:r>
            <a:endParaRPr lang="en-US" sz="2400" dirty="0">
              <a:latin typeface="Arial Rounded MT Bold" panose="020F0704030504030204" pitchFamily="34" charset="0"/>
              <a:cs typeface="+mj-cs"/>
            </a:endParaRPr>
          </a:p>
        </p:txBody>
      </p:sp>
      <p:sp>
        <p:nvSpPr>
          <p:cNvPr id="4" name="Slide Number Placeholder 3"/>
          <p:cNvSpPr>
            <a:spLocks noGrp="1"/>
          </p:cNvSpPr>
          <p:nvPr>
            <p:ph type="sldNum" sz="quarter" idx="12"/>
          </p:nvPr>
        </p:nvSpPr>
        <p:spPr/>
        <p:txBody>
          <a:bodyPr/>
          <a:lstStyle/>
          <a:p>
            <a:fld id="{0093B1B8-3A50-47F7-BCEC-4C30030FB62B}" type="slidenum">
              <a:rPr lang="fa-IR" smtClean="0"/>
              <a:pPr/>
              <a:t>14</a:t>
            </a:fld>
            <a:endParaRPr lang="fa-IR"/>
          </a:p>
        </p:txBody>
      </p:sp>
    </p:spTree>
    <p:extLst>
      <p:ext uri="{BB962C8B-B14F-4D97-AF65-F5344CB8AC3E}">
        <p14:creationId xmlns:p14="http://schemas.microsoft.com/office/powerpoint/2010/main" val="3331303333"/>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7561" y="980728"/>
            <a:ext cx="5102281" cy="230425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6" y="3573016"/>
            <a:ext cx="4429869" cy="2450566"/>
          </a:xfrm>
          <a:prstGeom prst="rect">
            <a:avLst/>
          </a:prstGeom>
        </p:spPr>
      </p:pic>
      <p:sp>
        <p:nvSpPr>
          <p:cNvPr id="4" name="Slide Number Placeholder 3"/>
          <p:cNvSpPr>
            <a:spLocks noGrp="1"/>
          </p:cNvSpPr>
          <p:nvPr>
            <p:ph type="sldNum" sz="quarter" idx="12"/>
          </p:nvPr>
        </p:nvSpPr>
        <p:spPr/>
        <p:txBody>
          <a:bodyPr/>
          <a:lstStyle/>
          <a:p>
            <a:fld id="{0093B1B8-3A50-47F7-BCEC-4C30030FB62B}" type="slidenum">
              <a:rPr lang="fa-IR" smtClean="0"/>
              <a:pPr/>
              <a:t>15</a:t>
            </a:fld>
            <a:endParaRPr lang="fa-IR"/>
          </a:p>
        </p:txBody>
      </p:sp>
    </p:spTree>
    <p:extLst>
      <p:ext uri="{BB962C8B-B14F-4D97-AF65-F5344CB8AC3E}">
        <p14:creationId xmlns:p14="http://schemas.microsoft.com/office/powerpoint/2010/main" val="3056569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95736" y="1916832"/>
            <a:ext cx="4886427" cy="2554545"/>
          </a:xfrm>
          <a:prstGeom prst="rect">
            <a:avLst/>
          </a:prstGeom>
          <a:noFill/>
        </p:spPr>
        <p:txBody>
          <a:bodyPr wrap="square" rtlCol="0">
            <a:spAutoFit/>
          </a:bodyPr>
          <a:lstStyle/>
          <a:p>
            <a:pPr marL="285750" indent="-285750" algn="ctr">
              <a:buFont typeface="Arial" panose="020B0604020202020204" pitchFamily="34" charset="0"/>
              <a:buChar char="•"/>
            </a:pPr>
            <a:r>
              <a:rPr lang="fa-IR" sz="2000" dirty="0">
                <a:latin typeface="IranNastaliq" pitchFamily="18" charset="0"/>
                <a:cs typeface="B Nazanin" pitchFamily="2" charset="-78"/>
              </a:rPr>
              <a:t>اصلا مهم نیست شما درحال چه کاری هستید؟</a:t>
            </a:r>
          </a:p>
          <a:p>
            <a:pPr algn="ctr"/>
            <a:r>
              <a:rPr lang="fa-IR" sz="2000" dirty="0">
                <a:latin typeface="IranNastaliq" pitchFamily="18" charset="0"/>
                <a:cs typeface="B Nazanin" pitchFamily="2" charset="-78"/>
              </a:rPr>
              <a:t>در منزل، در محل کار و حتی خارج از کشور خانه هوشمند یکبار دیگر به شما اطمینان خاطر می دهدکه تمام موارد امنیتی و مجوزهای مربوطه طبق درخواست شما رعایت شده است. </a:t>
            </a:r>
          </a:p>
          <a:p>
            <a:pPr marL="285750" indent="-285750" algn="ctr">
              <a:buFont typeface="Arial" panose="020B0604020202020204" pitchFamily="34" charset="0"/>
              <a:buChar char="•"/>
            </a:pPr>
            <a:r>
              <a:rPr lang="fa-IR" sz="2000" dirty="0">
                <a:latin typeface="IranNastaliq" pitchFamily="18" charset="0"/>
                <a:cs typeface="B Nazanin" pitchFamily="2" charset="-78"/>
              </a:rPr>
              <a:t>خانه هوشمند دارای تعدادی ویژگی خاص می باشد که فعال کردن آنها باعث افزایش پوشش امنیتی و قدرت مالکیت خانواده شما خواهد شد.</a:t>
            </a:r>
            <a:endParaRPr lang="en-US" sz="2000" dirty="0">
              <a:latin typeface="IranNastaliq" pitchFamily="18" charset="0"/>
              <a:cs typeface="B Nazanin" pitchFamily="2" charset="-78"/>
            </a:endParaRPr>
          </a:p>
        </p:txBody>
      </p:sp>
      <p:sp>
        <p:nvSpPr>
          <p:cNvPr id="2" name="Slide Number Placeholder 1"/>
          <p:cNvSpPr>
            <a:spLocks noGrp="1"/>
          </p:cNvSpPr>
          <p:nvPr>
            <p:ph type="sldNum" sz="quarter" idx="12"/>
          </p:nvPr>
        </p:nvSpPr>
        <p:spPr/>
        <p:txBody>
          <a:bodyPr/>
          <a:lstStyle/>
          <a:p>
            <a:fld id="{0093B1B8-3A50-47F7-BCEC-4C30030FB62B}" type="slidenum">
              <a:rPr lang="fa-IR" smtClean="0"/>
              <a:pPr/>
              <a:t>16</a:t>
            </a:fld>
            <a:endParaRPr lang="fa-IR"/>
          </a:p>
        </p:txBody>
      </p:sp>
      <p:sp>
        <p:nvSpPr>
          <p:cNvPr id="4" name="Title 1"/>
          <p:cNvSpPr txBox="1">
            <a:spLocks/>
          </p:cNvSpPr>
          <p:nvPr/>
        </p:nvSpPr>
        <p:spPr>
          <a:xfrm>
            <a:off x="1580318" y="556609"/>
            <a:ext cx="6967388" cy="1362075"/>
          </a:xfrm>
          <a:prstGeom prst="rect">
            <a:avLst/>
          </a:prstGeom>
        </p:spPr>
        <p:txBody>
          <a:bodyPr>
            <a:normAutofit fontScale="97500"/>
          </a:bodyPr>
          <a:lst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algn="ctr"/>
            <a:r>
              <a:rPr lang="fa-IR" sz="4800" dirty="0">
                <a:solidFill>
                  <a:srgbClr val="C00000"/>
                </a:solidFill>
                <a:cs typeface="B Titr" pitchFamily="2" charset="-78"/>
              </a:rPr>
              <a:t>خانه های هوشمند </a:t>
            </a:r>
            <a:r>
              <a:rPr lang="en-US" sz="4800" dirty="0">
                <a:solidFill>
                  <a:srgbClr val="C00000"/>
                </a:solidFill>
                <a:latin typeface="Times New Roman" pitchFamily="18" charset="0"/>
                <a:cs typeface="Times New Roman" pitchFamily="18" charset="0"/>
              </a:rPr>
              <a:t>BMS</a:t>
            </a:r>
            <a:endParaRPr lang="fa-IR" sz="48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2970035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1484784"/>
            <a:ext cx="7488832" cy="1938992"/>
          </a:xfrm>
          <a:prstGeom prst="rect">
            <a:avLst/>
          </a:prstGeom>
          <a:noFill/>
        </p:spPr>
        <p:txBody>
          <a:bodyPr wrap="square" rtlCol="0">
            <a:spAutoFit/>
          </a:bodyPr>
          <a:lstStyle/>
          <a:p>
            <a:pPr algn="just"/>
            <a:r>
              <a:rPr lang="fa-IR" sz="2000" dirty="0">
                <a:latin typeface="IranNastaliq" pitchFamily="18" charset="0"/>
                <a:cs typeface="+mj-cs"/>
              </a:rPr>
              <a:t>فرض کنید شما دوستان و یا فامیلی دارید که در عین حال که با شما زندگی می کنند مستقل می باشند و در زمان تنهایی آسیب پذیر هسند. لذا شما می خواهید که همواره دردسترس و کنترل شما باشند.در این حالت کافی است فقط یک دکمه را فشار دهند تا با شما در ارتباط مستقیم .در یک وضعیت مشابه زمانیکه فرزند شما به دلیلی درمنزل مانده و مدرسه نرفته است  در خانه هوشمند شما می تواند با اتصال به دوربین مدار بسته(</a:t>
            </a:r>
            <a:r>
              <a:rPr lang="en-US" sz="2000" dirty="0" err="1">
                <a:latin typeface="IranNastaliq" pitchFamily="18" charset="0"/>
                <a:cs typeface="+mj-cs"/>
              </a:rPr>
              <a:t>cctv</a:t>
            </a:r>
            <a:r>
              <a:rPr lang="fa-IR" sz="2000" dirty="0">
                <a:latin typeface="IranNastaliq" pitchFamily="18" charset="0"/>
                <a:cs typeface="+mj-cs"/>
              </a:rPr>
              <a:t>)</a:t>
            </a:r>
            <a:r>
              <a:rPr lang="en-US" sz="2000" dirty="0">
                <a:latin typeface="IranNastaliq" pitchFamily="18" charset="0"/>
                <a:cs typeface="+mj-cs"/>
              </a:rPr>
              <a:t> </a:t>
            </a:r>
            <a:r>
              <a:rPr lang="fa-IR" sz="2000" dirty="0">
                <a:latin typeface="IranNastaliq" pitchFamily="18" charset="0"/>
                <a:cs typeface="+mj-cs"/>
              </a:rPr>
              <a:t>از وضعیت فرزندتان آگاه شوید.</a:t>
            </a:r>
            <a:endParaRPr lang="en-US" sz="2000" dirty="0">
              <a:latin typeface="IranNastaliq" pitchFamily="18" charset="0"/>
              <a:cs typeface="+mj-cs"/>
            </a:endParaRPr>
          </a:p>
        </p:txBody>
      </p:sp>
      <p:sp>
        <p:nvSpPr>
          <p:cNvPr id="2" name="Slide Number Placeholder 1"/>
          <p:cNvSpPr>
            <a:spLocks noGrp="1"/>
          </p:cNvSpPr>
          <p:nvPr>
            <p:ph type="sldNum" sz="quarter" idx="12"/>
          </p:nvPr>
        </p:nvSpPr>
        <p:spPr/>
        <p:txBody>
          <a:bodyPr/>
          <a:lstStyle/>
          <a:p>
            <a:fld id="{0093B1B8-3A50-47F7-BCEC-4C30030FB62B}" type="slidenum">
              <a:rPr lang="fa-IR" smtClean="0"/>
              <a:pPr/>
              <a:t>17</a:t>
            </a:fld>
            <a:endParaRPr lang="fa-IR"/>
          </a:p>
        </p:txBody>
      </p:sp>
      <p:sp>
        <p:nvSpPr>
          <p:cNvPr id="4" name="Title 1"/>
          <p:cNvSpPr txBox="1">
            <a:spLocks/>
          </p:cNvSpPr>
          <p:nvPr/>
        </p:nvSpPr>
        <p:spPr>
          <a:xfrm>
            <a:off x="1259632" y="404664"/>
            <a:ext cx="6967388" cy="1362075"/>
          </a:xfrm>
          <a:prstGeom prst="rect">
            <a:avLst/>
          </a:prstGeom>
        </p:spPr>
        <p:txBody>
          <a:bodyPr>
            <a:normAutofit fontScale="97500"/>
          </a:bodyPr>
          <a:lst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algn="ctr"/>
            <a:r>
              <a:rPr lang="fa-IR" sz="4800" dirty="0">
                <a:solidFill>
                  <a:srgbClr val="C00000"/>
                </a:solidFill>
                <a:cs typeface="B Titr" pitchFamily="2" charset="-78"/>
              </a:rPr>
              <a:t>خانه های هوشمند </a:t>
            </a:r>
            <a:r>
              <a:rPr lang="en-US" sz="4800" dirty="0">
                <a:solidFill>
                  <a:srgbClr val="C00000"/>
                </a:solidFill>
                <a:latin typeface="Times New Roman" pitchFamily="18" charset="0"/>
                <a:cs typeface="Times New Roman" pitchFamily="18" charset="0"/>
              </a:rPr>
              <a:t>BMS</a:t>
            </a:r>
            <a:endParaRPr lang="fa-IR" sz="48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29700358"/>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3030" y="332656"/>
            <a:ext cx="5832648" cy="276283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5979" y="3212976"/>
            <a:ext cx="6426751" cy="3645024"/>
          </a:xfrm>
          <a:prstGeom prst="rect">
            <a:avLst/>
          </a:prstGeom>
        </p:spPr>
      </p:pic>
      <p:sp>
        <p:nvSpPr>
          <p:cNvPr id="4" name="Slide Number Placeholder 3"/>
          <p:cNvSpPr>
            <a:spLocks noGrp="1"/>
          </p:cNvSpPr>
          <p:nvPr>
            <p:ph type="sldNum" sz="quarter" idx="12"/>
          </p:nvPr>
        </p:nvSpPr>
        <p:spPr/>
        <p:txBody>
          <a:bodyPr/>
          <a:lstStyle/>
          <a:p>
            <a:fld id="{0093B1B8-3A50-47F7-BCEC-4C30030FB62B}" type="slidenum">
              <a:rPr lang="fa-IR" smtClean="0"/>
              <a:pPr/>
              <a:t>18</a:t>
            </a:fld>
            <a:endParaRPr lang="fa-IR"/>
          </a:p>
        </p:txBody>
      </p:sp>
    </p:spTree>
    <p:extLst>
      <p:ext uri="{BB962C8B-B14F-4D97-AF65-F5344CB8AC3E}">
        <p14:creationId xmlns:p14="http://schemas.microsoft.com/office/powerpoint/2010/main" val="98289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99792" y="1556793"/>
            <a:ext cx="3960440" cy="4093428"/>
          </a:xfrm>
          <a:prstGeom prst="rect">
            <a:avLst/>
          </a:prstGeom>
          <a:noFill/>
        </p:spPr>
        <p:txBody>
          <a:bodyPr wrap="square" rtlCol="0">
            <a:spAutoFit/>
          </a:bodyPr>
          <a:lstStyle/>
          <a:p>
            <a:pPr algn="just"/>
            <a:r>
              <a:rPr lang="fa-IR" sz="2000" dirty="0">
                <a:latin typeface="Arial" panose="020B0604020202020204" pitchFamily="34" charset="0"/>
                <a:cs typeface="Arial" panose="020B0604020202020204" pitchFamily="34" charset="0"/>
              </a:rPr>
              <a:t>شايد در نگاه اول اين طور به نظر برسد که خانه هوشمند هيچ هماهنگي با راهکارهاي زيست محيطي نداشته باشد ويا به عبارتي هيچ ردپايي از صرفه جويي در مصرف انرژي در آن يافت نمي شود. چراکه تجهيزات الکترونيکي متعددي در اين خانه مشاهده مي شود که از مصرف انرژي حکايت دارد. اما اين ساختار مي تواند الگويي براي کاهش مصرف باشد. </a:t>
            </a:r>
            <a:r>
              <a:rPr lang="fa-IR" sz="2000" dirty="0">
                <a:solidFill>
                  <a:srgbClr val="7030A0"/>
                </a:solidFill>
                <a:latin typeface="Arial" panose="020B0604020202020204" pitchFamily="34" charset="0"/>
                <a:cs typeface="Arial" panose="020B0604020202020204" pitchFamily="34" charset="0"/>
              </a:rPr>
              <a:t>صرفه جويي در مصرف انرژي به منزله حذف ابزارهاي الکترونيکي نيست، بلکه هدف استفاده از اين فناوري ها به گونه اي است که بتوان مصرف انرژی را کنترل و در نهایت بهینه نمود.</a:t>
            </a:r>
          </a:p>
        </p:txBody>
      </p:sp>
      <p:sp>
        <p:nvSpPr>
          <p:cNvPr id="2" name="TextBox 1"/>
          <p:cNvSpPr txBox="1"/>
          <p:nvPr/>
        </p:nvSpPr>
        <p:spPr>
          <a:xfrm>
            <a:off x="1666528" y="116632"/>
            <a:ext cx="5810944" cy="707886"/>
          </a:xfrm>
          <a:prstGeom prst="rect">
            <a:avLst/>
          </a:prstGeom>
          <a:noFill/>
        </p:spPr>
        <p:txBody>
          <a:bodyPr wrap="square" rtlCol="1">
            <a:spAutoFit/>
          </a:bodyPr>
          <a:lstStyle/>
          <a:p>
            <a:pPr algn="ctr"/>
            <a:r>
              <a:rPr lang="fa-IR" sz="4000" dirty="0">
                <a:solidFill>
                  <a:srgbClr val="C00000"/>
                </a:solidFill>
                <a:cs typeface="B Titr" pitchFamily="2" charset="-78"/>
              </a:rPr>
              <a:t>مصرف انرژی در خانه هوشمند</a:t>
            </a:r>
          </a:p>
        </p:txBody>
      </p:sp>
      <p:sp>
        <p:nvSpPr>
          <p:cNvPr id="3" name="Slide Number Placeholder 2"/>
          <p:cNvSpPr>
            <a:spLocks noGrp="1"/>
          </p:cNvSpPr>
          <p:nvPr>
            <p:ph type="sldNum" sz="quarter" idx="12"/>
          </p:nvPr>
        </p:nvSpPr>
        <p:spPr/>
        <p:txBody>
          <a:bodyPr/>
          <a:lstStyle/>
          <a:p>
            <a:fld id="{0093B1B8-3A50-47F7-BCEC-4C30030FB62B}" type="slidenum">
              <a:rPr lang="fa-IR" smtClean="0"/>
              <a:pPr/>
              <a:t>19</a:t>
            </a:fld>
            <a:endParaRPr lang="fa-IR"/>
          </a:p>
        </p:txBody>
      </p:sp>
    </p:spTree>
    <p:extLst>
      <p:ext uri="{BB962C8B-B14F-4D97-AF65-F5344CB8AC3E}">
        <p14:creationId xmlns:p14="http://schemas.microsoft.com/office/powerpoint/2010/main" val="1329700358"/>
      </p:ext>
    </p:extLst>
  </p:cSld>
  <p:clrMapOvr>
    <a:masterClrMapping/>
  </p:clrMapOvr>
  <p:transition spd="slow">
    <p:pull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a:latin typeface="Arial" panose="020B0604020202020204" pitchFamily="34" charset="0"/>
                <a:cs typeface="Arial" panose="020B0604020202020204" pitchFamily="34" charset="0"/>
              </a:rPr>
              <a:t>     </a:t>
            </a:r>
            <a:br>
              <a:rPr lang="fa-IR" dirty="0">
                <a:latin typeface="Arial" panose="020B0604020202020204" pitchFamily="34" charset="0"/>
                <a:cs typeface="Arial" panose="020B0604020202020204" pitchFamily="34" charset="0"/>
              </a:rPr>
            </a:br>
            <a:r>
              <a:rPr lang="fa-IR" dirty="0">
                <a:latin typeface="Arial" panose="020B0604020202020204" pitchFamily="34" charset="0"/>
                <a:cs typeface="Arial" panose="020B0604020202020204" pitchFamily="34" charset="0"/>
              </a:rPr>
              <a:t>نوآوری در ساختمان از دیدگاه تاسیسات برقی</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38758" y="4365104"/>
            <a:ext cx="7633742" cy="1514489"/>
          </a:xfrm>
        </p:spPr>
        <p:txBody>
          <a:bodyPr/>
          <a:lstStyle/>
          <a:p>
            <a:pPr marL="0" lvl="0" indent="0" algn="ctr" defTabSz="914400" rtl="1">
              <a:lnSpc>
                <a:spcPct val="100000"/>
              </a:lnSpc>
              <a:spcBef>
                <a:spcPts val="0"/>
              </a:spcBef>
              <a:buClrTx/>
              <a:buNone/>
            </a:pPr>
            <a:r>
              <a:rPr lang="fa-IR" sz="3600" dirty="0">
                <a:solidFill>
                  <a:prstClr val="black"/>
                </a:solidFill>
                <a:cs typeface="B Nazanin" panose="00000400000000000000" pitchFamily="2" charset="-78"/>
              </a:rPr>
              <a:t>ارایه دهنده:</a:t>
            </a:r>
          </a:p>
          <a:p>
            <a:pPr marL="0" lvl="0" indent="0" algn="ctr" defTabSz="914400" rtl="1">
              <a:lnSpc>
                <a:spcPct val="100000"/>
              </a:lnSpc>
              <a:spcBef>
                <a:spcPts val="0"/>
              </a:spcBef>
              <a:buClrTx/>
              <a:buNone/>
            </a:pPr>
            <a:r>
              <a:rPr lang="fa-IR" sz="3600" dirty="0">
                <a:solidFill>
                  <a:prstClr val="black"/>
                </a:solidFill>
                <a:cs typeface="B Nazanin" panose="00000400000000000000" pitchFamily="2" charset="-78"/>
              </a:rPr>
              <a:t>مهندس آرمیتا صادقی</a:t>
            </a:r>
            <a:endParaRPr lang="en-US" sz="3600" dirty="0">
              <a:solidFill>
                <a:prstClr val="black"/>
              </a:solidFill>
              <a:cs typeface="B Nazanin" panose="00000400000000000000" pitchFamily="2" charset="-78"/>
            </a:endParaRPr>
          </a:p>
          <a:p>
            <a:endParaRPr lang="en-US" dirty="0"/>
          </a:p>
        </p:txBody>
      </p:sp>
      <p:sp>
        <p:nvSpPr>
          <p:cNvPr id="4" name="Slide Number Placeholder 3"/>
          <p:cNvSpPr>
            <a:spLocks noGrp="1"/>
          </p:cNvSpPr>
          <p:nvPr>
            <p:ph type="sldNum" sz="quarter" idx="12"/>
          </p:nvPr>
        </p:nvSpPr>
        <p:spPr/>
        <p:txBody>
          <a:bodyPr/>
          <a:lstStyle/>
          <a:p>
            <a:fld id="{0093B1B8-3A50-47F7-BCEC-4C30030FB62B}" type="slidenum">
              <a:rPr lang="fa-IR" smtClean="0"/>
              <a:pPr/>
              <a:t>2</a:t>
            </a:fld>
            <a:endParaRPr lang="fa-IR"/>
          </a:p>
        </p:txBody>
      </p:sp>
    </p:spTree>
    <p:extLst>
      <p:ext uri="{BB962C8B-B14F-4D97-AF65-F5344CB8AC3E}">
        <p14:creationId xmlns:p14="http://schemas.microsoft.com/office/powerpoint/2010/main" val="3693039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2020" y="404664"/>
            <a:ext cx="3291327" cy="286994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2506" y="3307503"/>
            <a:ext cx="4750353" cy="3322742"/>
          </a:xfrm>
          <a:prstGeom prst="rect">
            <a:avLst/>
          </a:prstGeom>
        </p:spPr>
      </p:pic>
      <p:sp>
        <p:nvSpPr>
          <p:cNvPr id="4" name="Slide Number Placeholder 3"/>
          <p:cNvSpPr>
            <a:spLocks noGrp="1"/>
          </p:cNvSpPr>
          <p:nvPr>
            <p:ph type="sldNum" sz="quarter" idx="12"/>
          </p:nvPr>
        </p:nvSpPr>
        <p:spPr/>
        <p:txBody>
          <a:bodyPr/>
          <a:lstStyle/>
          <a:p>
            <a:fld id="{0093B1B8-3A50-47F7-BCEC-4C30030FB62B}" type="slidenum">
              <a:rPr lang="fa-IR" smtClean="0"/>
              <a:pPr/>
              <a:t>20</a:t>
            </a:fld>
            <a:endParaRPr lang="fa-IR"/>
          </a:p>
        </p:txBody>
      </p:sp>
    </p:spTree>
    <p:extLst>
      <p:ext uri="{BB962C8B-B14F-4D97-AF65-F5344CB8AC3E}">
        <p14:creationId xmlns:p14="http://schemas.microsoft.com/office/powerpoint/2010/main" val="3652664659"/>
      </p:ext>
    </p:extLst>
  </p:cSld>
  <p:clrMapOvr>
    <a:masterClrMapping/>
  </p:clrMapOvr>
  <p:transition spd="slow">
    <p:cover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87624" y="1700808"/>
            <a:ext cx="5316622" cy="2246769"/>
          </a:xfrm>
          <a:prstGeom prst="rect">
            <a:avLst/>
          </a:prstGeom>
          <a:noFill/>
        </p:spPr>
        <p:txBody>
          <a:bodyPr wrap="square" rtlCol="0">
            <a:spAutoFit/>
          </a:bodyPr>
          <a:lstStyle/>
          <a:p>
            <a:pPr algn="just" rtl="0"/>
            <a:r>
              <a:rPr lang="fa-IR" sz="2000" dirty="0">
                <a:latin typeface="Arial" panose="020B0604020202020204" pitchFamily="34" charset="0"/>
                <a:cs typeface="Arial" panose="020B0604020202020204" pitchFamily="34" charset="0"/>
              </a:rPr>
              <a:t>سیستم خانه هوشمند با مدیریت و کنترل تمامی روشنایی ها، پرده ها ، سیستم های سرمایش و گرمایش ، و حتی پریزهای خانه و همچنین از طریق تجهیزات و </a:t>
            </a:r>
            <a:r>
              <a:rPr lang="fa-IR" sz="2000" dirty="0">
                <a:solidFill>
                  <a:srgbClr val="FF0000"/>
                </a:solidFill>
                <a:latin typeface="Arial" panose="020B0604020202020204" pitchFamily="34" charset="0"/>
                <a:cs typeface="Arial" panose="020B0604020202020204" pitchFamily="34" charset="0"/>
              </a:rPr>
              <a:t>سنسورهای </a:t>
            </a:r>
            <a:r>
              <a:rPr lang="fa-IR" sz="2000" dirty="0">
                <a:latin typeface="Arial" panose="020B0604020202020204" pitchFamily="34" charset="0"/>
                <a:cs typeface="Arial" panose="020B0604020202020204" pitchFamily="34" charset="0"/>
              </a:rPr>
              <a:t>خود از قبیل </a:t>
            </a:r>
            <a:r>
              <a:rPr lang="fa-IR" sz="2000" dirty="0">
                <a:solidFill>
                  <a:srgbClr val="FF0000"/>
                </a:solidFill>
                <a:latin typeface="Arial" panose="020B0604020202020204" pitchFamily="34" charset="0"/>
                <a:cs typeface="Arial" panose="020B0604020202020204" pitchFamily="34" charset="0"/>
              </a:rPr>
              <a:t>تایمرها </a:t>
            </a:r>
            <a:r>
              <a:rPr lang="fa-IR" sz="2000" dirty="0">
                <a:latin typeface="Arial" panose="020B0604020202020204" pitchFamily="34" charset="0"/>
                <a:cs typeface="Arial" panose="020B0604020202020204" pitchFamily="34" charset="0"/>
              </a:rPr>
              <a:t>، </a:t>
            </a:r>
            <a:r>
              <a:rPr lang="fa-IR" sz="2000" dirty="0">
                <a:solidFill>
                  <a:srgbClr val="FF0000"/>
                </a:solidFill>
                <a:latin typeface="Arial" panose="020B0604020202020204" pitchFamily="34" charset="0"/>
                <a:cs typeface="Arial" panose="020B0604020202020204" pitchFamily="34" charset="0"/>
              </a:rPr>
              <a:t>حسگرهای حضور افراد </a:t>
            </a:r>
            <a:r>
              <a:rPr lang="fa-IR" sz="2000" dirty="0">
                <a:latin typeface="Arial" panose="020B0604020202020204" pitchFamily="34" charset="0"/>
                <a:cs typeface="Arial" panose="020B0604020202020204" pitchFamily="34" charset="0"/>
              </a:rPr>
              <a:t>،</a:t>
            </a:r>
            <a:r>
              <a:rPr lang="fa-IR" sz="2000" dirty="0">
                <a:solidFill>
                  <a:srgbClr val="FF0000"/>
                </a:solidFill>
                <a:latin typeface="Arial" panose="020B0604020202020204" pitchFamily="34" charset="0"/>
                <a:cs typeface="Arial" panose="020B0604020202020204" pitchFamily="34" charset="0"/>
              </a:rPr>
              <a:t>فتوسل</a:t>
            </a:r>
            <a:r>
              <a:rPr lang="fa-IR" sz="2000" dirty="0">
                <a:latin typeface="Arial" panose="020B0604020202020204" pitchFamily="34" charset="0"/>
                <a:cs typeface="Arial" panose="020B0604020202020204" pitchFamily="34" charset="0"/>
              </a:rPr>
              <a:t> ها  و </a:t>
            </a:r>
            <a:r>
              <a:rPr lang="fa-IR" sz="2000" dirty="0">
                <a:solidFill>
                  <a:srgbClr val="FF0000"/>
                </a:solidFill>
                <a:latin typeface="Arial" panose="020B0604020202020204" pitchFamily="34" charset="0"/>
                <a:cs typeface="Arial" panose="020B0604020202020204" pitchFamily="34" charset="0"/>
              </a:rPr>
              <a:t>ترموستات های قابل برنامه ریزی </a:t>
            </a:r>
            <a:r>
              <a:rPr lang="fa-IR" sz="2000" dirty="0">
                <a:latin typeface="Arial" panose="020B0604020202020204" pitchFamily="34" charset="0"/>
                <a:cs typeface="Arial" panose="020B0604020202020204" pitchFamily="34" charset="0"/>
              </a:rPr>
              <a:t>می تواند سهم بسزایی در کاهش مصرف انرژی ایفا  نماید و عملا تا </a:t>
            </a:r>
            <a:r>
              <a:rPr lang="fa-IR" sz="2000" dirty="0">
                <a:solidFill>
                  <a:srgbClr val="FF0000"/>
                </a:solidFill>
                <a:latin typeface="Arial" panose="020B0604020202020204" pitchFamily="34" charset="0"/>
                <a:cs typeface="Arial" panose="020B0604020202020204" pitchFamily="34" charset="0"/>
              </a:rPr>
              <a:t>35% </a:t>
            </a:r>
            <a:r>
              <a:rPr lang="fa-IR" sz="2000" dirty="0">
                <a:latin typeface="Arial" panose="020B0604020202020204" pitchFamily="34" charset="0"/>
                <a:cs typeface="Arial" panose="020B0604020202020204" pitchFamily="34" charset="0"/>
              </a:rPr>
              <a:t>از مصرف انرژی بکاهد (به نقل از وب سایت وزارت نیرو )</a:t>
            </a: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0093B1B8-3A50-47F7-BCEC-4C30030FB62B}" type="slidenum">
              <a:rPr lang="fa-IR" smtClean="0"/>
              <a:pPr/>
              <a:t>21</a:t>
            </a:fld>
            <a:endParaRPr lang="fa-IR"/>
          </a:p>
        </p:txBody>
      </p:sp>
    </p:spTree>
    <p:extLst>
      <p:ext uri="{BB962C8B-B14F-4D97-AF65-F5344CB8AC3E}">
        <p14:creationId xmlns:p14="http://schemas.microsoft.com/office/powerpoint/2010/main" val="13297003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55777" y="1700808"/>
            <a:ext cx="4193580" cy="3170099"/>
          </a:xfrm>
          <a:prstGeom prst="rect">
            <a:avLst/>
          </a:prstGeom>
          <a:noFill/>
        </p:spPr>
        <p:txBody>
          <a:bodyPr wrap="square" rtlCol="0">
            <a:spAutoFit/>
          </a:bodyPr>
          <a:lstStyle/>
          <a:p>
            <a:pPr algn="just"/>
            <a:r>
              <a:rPr lang="fa-IR" sz="2000" dirty="0">
                <a:latin typeface="Arial" panose="020B0604020202020204" pitchFamily="34" charset="0"/>
                <a:cs typeface="Arial" panose="020B0604020202020204" pitchFamily="34" charset="0"/>
              </a:rPr>
              <a:t>زمانی که یک فرد در مسافرت به سر می برد با استفاده از تلفن یا موبایل و يا خط اينترنت می تواند سیستم تاسیسات خانه را فعال سازد، دمای دلخواه را تنظیم کند ، در ساعت خاصی تاسیسات سرمایش و گرمایش شروع به کار نمایند و درجه حرارت خانه را به حد مطلوب برساند.</a:t>
            </a:r>
          </a:p>
          <a:p>
            <a:pPr algn="just"/>
            <a:r>
              <a:rPr lang="fa-IR" sz="2000" dirty="0">
                <a:latin typeface="Arial" panose="020B0604020202020204" pitchFamily="34" charset="0"/>
                <a:cs typeface="Arial" panose="020B0604020202020204" pitchFamily="34" charset="0"/>
              </a:rPr>
              <a:t>تنطیم کردن دمای منزل و فعال کردن سیستم سرمایشی و گرمایشی برای رسیدن به آن دما تا علاوه بر ايجاد محيطي مطلوب از اتلاف انرژي جلوگيري می نماید.</a:t>
            </a:r>
          </a:p>
        </p:txBody>
      </p:sp>
      <p:sp>
        <p:nvSpPr>
          <p:cNvPr id="2" name="TextBox 1"/>
          <p:cNvSpPr txBox="1"/>
          <p:nvPr/>
        </p:nvSpPr>
        <p:spPr>
          <a:xfrm>
            <a:off x="1798628" y="116632"/>
            <a:ext cx="5766250" cy="830997"/>
          </a:xfrm>
          <a:prstGeom prst="rect">
            <a:avLst/>
          </a:prstGeom>
          <a:noFill/>
        </p:spPr>
        <p:txBody>
          <a:bodyPr wrap="square" rtlCol="1">
            <a:spAutoFit/>
          </a:bodyPr>
          <a:lstStyle/>
          <a:p>
            <a:pPr algn="ctr"/>
            <a:r>
              <a:rPr lang="fa-IR" sz="4800" dirty="0">
                <a:solidFill>
                  <a:srgbClr val="C00000"/>
                </a:solidFill>
                <a:cs typeface="B Titr" pitchFamily="2" charset="-78"/>
              </a:rPr>
              <a:t>کنترل دمای  خانه هوشمند</a:t>
            </a:r>
          </a:p>
        </p:txBody>
      </p:sp>
      <p:sp>
        <p:nvSpPr>
          <p:cNvPr id="3" name="Slide Number Placeholder 2"/>
          <p:cNvSpPr>
            <a:spLocks noGrp="1"/>
          </p:cNvSpPr>
          <p:nvPr>
            <p:ph type="sldNum" sz="quarter" idx="12"/>
          </p:nvPr>
        </p:nvSpPr>
        <p:spPr/>
        <p:txBody>
          <a:bodyPr/>
          <a:lstStyle/>
          <a:p>
            <a:fld id="{0093B1B8-3A50-47F7-BCEC-4C30030FB62B}" type="slidenum">
              <a:rPr lang="fa-IR" smtClean="0"/>
              <a:pPr/>
              <a:t>22</a:t>
            </a:fld>
            <a:endParaRPr lang="fa-IR"/>
          </a:p>
        </p:txBody>
      </p:sp>
    </p:spTree>
    <p:extLst>
      <p:ext uri="{BB962C8B-B14F-4D97-AF65-F5344CB8AC3E}">
        <p14:creationId xmlns:p14="http://schemas.microsoft.com/office/powerpoint/2010/main" val="132970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99792" y="1700808"/>
            <a:ext cx="3888431" cy="3170099"/>
          </a:xfrm>
          <a:prstGeom prst="rect">
            <a:avLst/>
          </a:prstGeom>
          <a:noFill/>
        </p:spPr>
        <p:txBody>
          <a:bodyPr wrap="square" rtlCol="0">
            <a:spAutoFit/>
          </a:bodyPr>
          <a:lstStyle/>
          <a:p>
            <a:pPr algn="just"/>
            <a:r>
              <a:rPr lang="fa-IR" sz="2000" dirty="0">
                <a:latin typeface="Arial" panose="020B0604020202020204" pitchFamily="34" charset="0"/>
                <a:cs typeface="Arial" panose="020B0604020202020204" pitchFamily="34" charset="0"/>
              </a:rPr>
              <a:t>با توجه به اهمیت هوشمند سازی روشنایی در ساختمانهای مسکونی و اداری راه حلهای متنوعی برای کاربردهای مختلف وجود دارد.کنترل هوشمند سیستم روشنایی نه تنها میزان نور دهی را تحت کنترل می گیرد بلکه در صرفه جویی در مصرف انرژی نیز بسیار مؤثر است. در واقع در این روش هم از نور طبیعی و هم از نور تولیدی منابع نور، میزان نور مطلوب تامین خواهد شد و این فرآیند بطور اتوماتیک انجام می گیرد.</a:t>
            </a:r>
            <a:endParaRPr lang="en-US" sz="2000" dirty="0">
              <a:latin typeface="Arial" panose="020B0604020202020204" pitchFamily="34" charset="0"/>
              <a:cs typeface="Arial" panose="020B0604020202020204" pitchFamily="34" charset="0"/>
            </a:endParaRPr>
          </a:p>
        </p:txBody>
      </p:sp>
      <p:sp>
        <p:nvSpPr>
          <p:cNvPr id="2" name="TextBox 1"/>
          <p:cNvSpPr txBox="1"/>
          <p:nvPr/>
        </p:nvSpPr>
        <p:spPr>
          <a:xfrm>
            <a:off x="1439651" y="260648"/>
            <a:ext cx="6408712" cy="830997"/>
          </a:xfrm>
          <a:prstGeom prst="rect">
            <a:avLst/>
          </a:prstGeom>
          <a:noFill/>
        </p:spPr>
        <p:txBody>
          <a:bodyPr wrap="square" rtlCol="1">
            <a:spAutoFit/>
          </a:bodyPr>
          <a:lstStyle/>
          <a:p>
            <a:pPr algn="ctr"/>
            <a:r>
              <a:rPr lang="fa-IR" sz="4800" dirty="0">
                <a:solidFill>
                  <a:srgbClr val="C00000"/>
                </a:solidFill>
                <a:cs typeface="B Titr" pitchFamily="2" charset="-78"/>
              </a:rPr>
              <a:t>کنترل روشنایی خانه هوشمند</a:t>
            </a:r>
          </a:p>
        </p:txBody>
      </p:sp>
      <p:sp>
        <p:nvSpPr>
          <p:cNvPr id="3" name="Slide Number Placeholder 2"/>
          <p:cNvSpPr>
            <a:spLocks noGrp="1"/>
          </p:cNvSpPr>
          <p:nvPr>
            <p:ph type="sldNum" sz="quarter" idx="12"/>
          </p:nvPr>
        </p:nvSpPr>
        <p:spPr/>
        <p:txBody>
          <a:bodyPr/>
          <a:lstStyle/>
          <a:p>
            <a:fld id="{0093B1B8-3A50-47F7-BCEC-4C30030FB62B}" type="slidenum">
              <a:rPr lang="fa-IR" smtClean="0"/>
              <a:pPr/>
              <a:t>23</a:t>
            </a:fld>
            <a:endParaRPr lang="fa-IR"/>
          </a:p>
        </p:txBody>
      </p:sp>
    </p:spTree>
    <p:extLst>
      <p:ext uri="{BB962C8B-B14F-4D97-AF65-F5344CB8AC3E}">
        <p14:creationId xmlns:p14="http://schemas.microsoft.com/office/powerpoint/2010/main" val="1329700358"/>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87624" y="1843950"/>
            <a:ext cx="5238582" cy="1938992"/>
          </a:xfrm>
          <a:prstGeom prst="rect">
            <a:avLst/>
          </a:prstGeom>
          <a:noFill/>
        </p:spPr>
        <p:txBody>
          <a:bodyPr wrap="square" rtlCol="0">
            <a:spAutoFit/>
          </a:bodyPr>
          <a:lstStyle/>
          <a:p>
            <a:pPr algn="just" rtl="0"/>
            <a:r>
              <a:rPr lang="fa-IR" sz="2000" dirty="0">
                <a:latin typeface="IranNastaliq" pitchFamily="18" charset="0"/>
                <a:cs typeface="+mj-cs"/>
              </a:rPr>
              <a:t>کنترل پرده ها براساس شدت روشنایی خورشید یا کنترل پرده ها و شیدرها با توجه به موقعیت خورشید برای استفاده از حد اکثر نور انجام محاسبه پارامترهایی که باعث سایه در محیط بیرونی ساختمان می شود و تنظیم برنامه زمانی با امکان باز و بسته کردن پرده ها به صورت برقی براساس سناریوها و همچنین توسط مانیتور،ریموت ویا شدت نور وارد شده به منزل</a:t>
            </a:r>
            <a:endParaRPr lang="en-US" sz="2000" dirty="0">
              <a:latin typeface="IranNastaliq" pitchFamily="18" charset="0"/>
              <a:cs typeface="+mj-cs"/>
            </a:endParaRPr>
          </a:p>
        </p:txBody>
      </p:sp>
      <p:sp>
        <p:nvSpPr>
          <p:cNvPr id="2" name="TextBox 1"/>
          <p:cNvSpPr txBox="1"/>
          <p:nvPr/>
        </p:nvSpPr>
        <p:spPr>
          <a:xfrm>
            <a:off x="719572" y="260648"/>
            <a:ext cx="7704856" cy="830997"/>
          </a:xfrm>
          <a:prstGeom prst="rect">
            <a:avLst/>
          </a:prstGeom>
          <a:noFill/>
        </p:spPr>
        <p:txBody>
          <a:bodyPr wrap="square" rtlCol="1">
            <a:spAutoFit/>
          </a:bodyPr>
          <a:lstStyle/>
          <a:p>
            <a:pPr algn="ctr"/>
            <a:r>
              <a:rPr lang="fa-IR" sz="4800" dirty="0">
                <a:solidFill>
                  <a:srgbClr val="C00000"/>
                </a:solidFill>
                <a:cs typeface="B Titr" pitchFamily="2" charset="-78"/>
              </a:rPr>
              <a:t>کنترل نور طبیعی خانه هوشمند </a:t>
            </a:r>
          </a:p>
        </p:txBody>
      </p:sp>
      <p:sp>
        <p:nvSpPr>
          <p:cNvPr id="3" name="Slide Number Placeholder 2"/>
          <p:cNvSpPr>
            <a:spLocks noGrp="1"/>
          </p:cNvSpPr>
          <p:nvPr>
            <p:ph type="sldNum" sz="quarter" idx="12"/>
          </p:nvPr>
        </p:nvSpPr>
        <p:spPr/>
        <p:txBody>
          <a:bodyPr/>
          <a:lstStyle/>
          <a:p>
            <a:fld id="{0093B1B8-3A50-47F7-BCEC-4C30030FB62B}" type="slidenum">
              <a:rPr lang="fa-IR" smtClean="0"/>
              <a:pPr/>
              <a:t>24</a:t>
            </a:fld>
            <a:endParaRPr lang="fa-IR"/>
          </a:p>
        </p:txBody>
      </p:sp>
    </p:spTree>
    <p:extLst>
      <p:ext uri="{BB962C8B-B14F-4D97-AF65-F5344CB8AC3E}">
        <p14:creationId xmlns:p14="http://schemas.microsoft.com/office/powerpoint/2010/main" val="13297003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55776" y="1628800"/>
            <a:ext cx="4176464" cy="3170099"/>
          </a:xfrm>
          <a:prstGeom prst="rect">
            <a:avLst/>
          </a:prstGeom>
          <a:noFill/>
        </p:spPr>
        <p:txBody>
          <a:bodyPr wrap="square" rtlCol="0">
            <a:spAutoFit/>
          </a:bodyPr>
          <a:lstStyle/>
          <a:p>
            <a:pPr algn="just"/>
            <a:r>
              <a:rPr lang="fa-IR" sz="2000" dirty="0">
                <a:latin typeface="IranNastaliq" pitchFamily="18" charset="0"/>
                <a:cs typeface="+mj-cs"/>
              </a:rPr>
              <a:t>با مجهز کردن خانه هوشمند به سیستم های صوتی قابلیت های زیر  فعال خواهد شد</a:t>
            </a:r>
          </a:p>
          <a:p>
            <a:pPr algn="just"/>
            <a:r>
              <a:rPr lang="fa-IR" sz="2000" dirty="0">
                <a:latin typeface="IranNastaliq" pitchFamily="18" charset="0"/>
                <a:cs typeface="+mj-cs"/>
              </a:rPr>
              <a:t>رادیو داخلی مستقل با قابلیت ذخیره سازی ایستگاه های موجود برای هر بخش از خانه هوشمند. پخش موزیک برای هر بخش از خانه هوشمند. امکان دریافت سیگنال صوتی از طریق فیش های صوتی موجود در واحد مرکزی. امکان ارتباط صوتی و یا صوتی - تصویری دوطرفه (سیستم اینترکام) در هر بخش از خانه هوشمند. همچنین پخش آلارم ها و اخطار های صوتی</a:t>
            </a:r>
          </a:p>
        </p:txBody>
      </p:sp>
      <p:sp>
        <p:nvSpPr>
          <p:cNvPr id="2" name="TextBox 1"/>
          <p:cNvSpPr txBox="1"/>
          <p:nvPr/>
        </p:nvSpPr>
        <p:spPr>
          <a:xfrm>
            <a:off x="845840" y="116632"/>
            <a:ext cx="7596336" cy="707886"/>
          </a:xfrm>
          <a:prstGeom prst="rect">
            <a:avLst/>
          </a:prstGeom>
          <a:noFill/>
        </p:spPr>
        <p:txBody>
          <a:bodyPr wrap="square" rtlCol="1">
            <a:spAutoFit/>
          </a:bodyPr>
          <a:lstStyle/>
          <a:p>
            <a:pPr algn="ctr"/>
            <a:r>
              <a:rPr lang="fa-IR" sz="4000" dirty="0">
                <a:solidFill>
                  <a:srgbClr val="C00000"/>
                </a:solidFill>
                <a:cs typeface="B Titr" pitchFamily="2" charset="-78"/>
              </a:rPr>
              <a:t>سیستم های صوتی و تصویری خانه هوشمند</a:t>
            </a:r>
          </a:p>
        </p:txBody>
      </p:sp>
      <p:sp>
        <p:nvSpPr>
          <p:cNvPr id="3" name="Slide Number Placeholder 2"/>
          <p:cNvSpPr>
            <a:spLocks noGrp="1"/>
          </p:cNvSpPr>
          <p:nvPr>
            <p:ph type="sldNum" sz="quarter" idx="12"/>
          </p:nvPr>
        </p:nvSpPr>
        <p:spPr/>
        <p:txBody>
          <a:bodyPr/>
          <a:lstStyle/>
          <a:p>
            <a:fld id="{0093B1B8-3A50-47F7-BCEC-4C30030FB62B}" type="slidenum">
              <a:rPr lang="fa-IR" smtClean="0"/>
              <a:pPr/>
              <a:t>25</a:t>
            </a:fld>
            <a:endParaRPr lang="fa-IR"/>
          </a:p>
        </p:txBody>
      </p:sp>
    </p:spTree>
    <p:extLst>
      <p:ext uri="{BB962C8B-B14F-4D97-AF65-F5344CB8AC3E}">
        <p14:creationId xmlns:p14="http://schemas.microsoft.com/office/powerpoint/2010/main" val="132970035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27784" y="1423803"/>
            <a:ext cx="3960440" cy="4401205"/>
          </a:xfrm>
          <a:prstGeom prst="rect">
            <a:avLst/>
          </a:prstGeom>
          <a:noFill/>
        </p:spPr>
        <p:txBody>
          <a:bodyPr wrap="square" rtlCol="0">
            <a:spAutoFit/>
          </a:bodyPr>
          <a:lstStyle/>
          <a:p>
            <a:pPr algn="just"/>
            <a:r>
              <a:rPr lang="fa-IR" sz="2000" dirty="0">
                <a:latin typeface="IranNastaliq" pitchFamily="18" charset="0"/>
                <a:cs typeface="+mj-cs"/>
              </a:rPr>
              <a:t>از ویژکی های دیگر خانه هوشمند  سیستم  </a:t>
            </a:r>
            <a:r>
              <a:rPr lang="fa-IR" sz="2000" dirty="0">
                <a:solidFill>
                  <a:srgbClr val="7030A0"/>
                </a:solidFill>
                <a:latin typeface="IranNastaliq" pitchFamily="18" charset="0"/>
                <a:cs typeface="+mj-cs"/>
              </a:rPr>
              <a:t>اعلام و اطفا حریق است </a:t>
            </a:r>
            <a:r>
              <a:rPr lang="fa-IR" sz="2000" dirty="0">
                <a:latin typeface="IranNastaliq" pitchFamily="18" charset="0"/>
                <a:cs typeface="+mj-cs"/>
              </a:rPr>
              <a:t>یعنی سیستمی که هم وجود آتش سوزی را اعلام می کند و هم خود درصدد خاموش کردن آن عمل می کند. امروزه از سیستم ها ی اعلام حریق به طور گسترده در خانه های هوشمند  و اماکن مسکونی و صنعتی استفاده می شود تا خسارتهای ناشی از حریق را به حداقل برسانند و همچنین برای اطلاع دادن به ساکنین ساختمان در مواقع بروز حریق از این سیستم ها استفاده می شود تا حدالامکان از تلفات جانی جلوگیری شود. برای تشخیص حریق از اثرات سه گانه آن یعنی دود و حرارت و شعله استفاده می شود.</a:t>
            </a:r>
            <a:endParaRPr lang="en-US" sz="2000" dirty="0">
              <a:latin typeface="IranNastaliq" pitchFamily="18" charset="0"/>
              <a:cs typeface="+mj-cs"/>
            </a:endParaRPr>
          </a:p>
        </p:txBody>
      </p:sp>
      <p:sp>
        <p:nvSpPr>
          <p:cNvPr id="2" name="TextBox 1"/>
          <p:cNvSpPr txBox="1"/>
          <p:nvPr/>
        </p:nvSpPr>
        <p:spPr>
          <a:xfrm>
            <a:off x="863588" y="116632"/>
            <a:ext cx="7488832" cy="769441"/>
          </a:xfrm>
          <a:prstGeom prst="rect">
            <a:avLst/>
          </a:prstGeom>
          <a:noFill/>
        </p:spPr>
        <p:txBody>
          <a:bodyPr wrap="square" rtlCol="1">
            <a:spAutoFit/>
          </a:bodyPr>
          <a:lstStyle/>
          <a:p>
            <a:pPr algn="ctr"/>
            <a:r>
              <a:rPr lang="fa-IR" sz="4400" dirty="0">
                <a:solidFill>
                  <a:srgbClr val="C00000"/>
                </a:solidFill>
                <a:cs typeface="B Titr" pitchFamily="2" charset="-78"/>
              </a:rPr>
              <a:t>سیستم های اعلام حریق خانه هوشمند</a:t>
            </a:r>
          </a:p>
        </p:txBody>
      </p:sp>
      <p:sp>
        <p:nvSpPr>
          <p:cNvPr id="3" name="Slide Number Placeholder 2"/>
          <p:cNvSpPr>
            <a:spLocks noGrp="1"/>
          </p:cNvSpPr>
          <p:nvPr>
            <p:ph type="sldNum" sz="quarter" idx="12"/>
          </p:nvPr>
        </p:nvSpPr>
        <p:spPr/>
        <p:txBody>
          <a:bodyPr/>
          <a:lstStyle/>
          <a:p>
            <a:fld id="{0093B1B8-3A50-47F7-BCEC-4C30030FB62B}" type="slidenum">
              <a:rPr lang="fa-IR" smtClean="0"/>
              <a:pPr/>
              <a:t>26</a:t>
            </a:fld>
            <a:endParaRPr lang="fa-IR"/>
          </a:p>
        </p:txBody>
      </p:sp>
    </p:spTree>
    <p:extLst>
      <p:ext uri="{BB962C8B-B14F-4D97-AF65-F5344CB8AC3E}">
        <p14:creationId xmlns:p14="http://schemas.microsoft.com/office/powerpoint/2010/main" val="1329700358"/>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dirty="0">
                <a:solidFill>
                  <a:schemeClr val="accent1"/>
                </a:solidFill>
                <a:cs typeface="B Nazanin" panose="00000400000000000000" pitchFamily="2" charset="-78"/>
              </a:rPr>
              <a:t>سیستم اعلام حریق بدون سیم</a:t>
            </a:r>
          </a:p>
        </p:txBody>
      </p:sp>
      <p:sp>
        <p:nvSpPr>
          <p:cNvPr id="5" name="Slide Number Placeholder 4"/>
          <p:cNvSpPr>
            <a:spLocks noGrp="1"/>
          </p:cNvSpPr>
          <p:nvPr>
            <p:ph type="sldNum" sz="quarter" idx="12"/>
          </p:nvPr>
        </p:nvSpPr>
        <p:spPr/>
        <p:txBody>
          <a:bodyPr/>
          <a:lstStyle/>
          <a:p>
            <a:fld id="{0093B1B8-3A50-47F7-BCEC-4C30030FB62B}" type="slidenum">
              <a:rPr lang="fa-IR" smtClean="0"/>
              <a:pPr/>
              <a:t>27</a:t>
            </a:fld>
            <a:endParaRPr lang="fa-IR"/>
          </a:p>
        </p:txBody>
      </p:sp>
      <p:sp>
        <p:nvSpPr>
          <p:cNvPr id="3" name="Text Placeholder 2"/>
          <p:cNvSpPr>
            <a:spLocks noGrp="1"/>
          </p:cNvSpPr>
          <p:nvPr>
            <p:ph type="body" idx="4294967295"/>
          </p:nvPr>
        </p:nvSpPr>
        <p:spPr>
          <a:xfrm>
            <a:off x="467544" y="2060575"/>
            <a:ext cx="7560840" cy="1773238"/>
          </a:xfrm>
        </p:spPr>
        <p:txBody>
          <a:bodyPr>
            <a:noAutofit/>
          </a:bodyPr>
          <a:lstStyle/>
          <a:p>
            <a:pPr marL="0" indent="0" algn="r" rtl="1">
              <a:buNone/>
            </a:pPr>
            <a:r>
              <a:rPr lang="fa-IR" sz="2000" b="0" dirty="0">
                <a:solidFill>
                  <a:schemeClr val="tx1"/>
                </a:solidFill>
                <a:cs typeface="+mj-cs"/>
              </a:rPr>
              <a:t>این سیستم که همچون یک سیستم اعلام حریق باسیم، دارای پنل مرکزی، شستی اعلام حریق و آژیر می باشد، قابلیت نصب در کلیه ساختمان های اداری، تجاری، مسکونی، بیمارستان ها، جایگاه های عرضه سوخت و انبارها و کارخانجات را دارد.</a:t>
            </a:r>
          </a:p>
        </p:txBody>
      </p:sp>
      <p:pic>
        <p:nvPicPr>
          <p:cNvPr id="4" name="Picture 3" descr="http://www.hooshmandbms.com/upload/banner/orginal/14-6014045720673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2070" y="3834083"/>
            <a:ext cx="2427992" cy="2376264"/>
          </a:xfrm>
          <a:prstGeom prst="rect">
            <a:avLst/>
          </a:prstGeom>
          <a:noFill/>
          <a:ln>
            <a:noFill/>
          </a:ln>
        </p:spPr>
      </p:pic>
    </p:spTree>
    <p:extLst>
      <p:ext uri="{BB962C8B-B14F-4D97-AF65-F5344CB8AC3E}">
        <p14:creationId xmlns:p14="http://schemas.microsoft.com/office/powerpoint/2010/main" val="22420507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191" y="897580"/>
            <a:ext cx="7017618" cy="5062840"/>
          </a:xfrm>
        </p:spPr>
        <p:txBody>
          <a:bodyPr>
            <a:normAutofit/>
          </a:bodyPr>
          <a:lstStyle/>
          <a:p>
            <a:pPr algn="justLow" rtl="1"/>
            <a:r>
              <a:rPr lang="fa-IR" sz="2800" dirty="0">
                <a:solidFill>
                  <a:schemeClr val="tx1"/>
                </a:solidFill>
                <a:effectLst/>
              </a:rPr>
              <a:t>امکانات سیستم:</a:t>
            </a:r>
            <a:br>
              <a:rPr lang="fa-IR" sz="2800" dirty="0">
                <a:effectLst/>
              </a:rPr>
            </a:br>
            <a:r>
              <a:rPr lang="fa-IR" sz="2800" dirty="0">
                <a:effectLst/>
              </a:rPr>
              <a:t>1) تعداد منطقه مجزای قابل اعلام از 1 تا 24 ناحیه</a:t>
            </a:r>
            <a:br>
              <a:rPr lang="fa-IR" sz="2800" dirty="0">
                <a:effectLst/>
              </a:rPr>
            </a:br>
            <a:r>
              <a:rPr lang="fa-IR" sz="2800" dirty="0">
                <a:effectLst/>
              </a:rPr>
              <a:t>2) حداکثر تعداد دتکتور قابل نصب روی هر ناحیه 90 عدد</a:t>
            </a:r>
            <a:br>
              <a:rPr lang="fa-IR" sz="2800" dirty="0">
                <a:effectLst/>
              </a:rPr>
            </a:br>
            <a:r>
              <a:rPr lang="fa-IR" sz="2800" dirty="0">
                <a:effectLst/>
              </a:rPr>
              <a:t>3)     سیستم </a:t>
            </a:r>
            <a:r>
              <a:rPr lang="en-US" sz="2800" dirty="0">
                <a:effectLst/>
              </a:rPr>
              <a:t>Backup </a:t>
            </a:r>
            <a:r>
              <a:rPr lang="fa-IR" sz="2800" dirty="0">
                <a:effectLst/>
              </a:rPr>
              <a:t> با باطری</a:t>
            </a:r>
            <a:r>
              <a:rPr lang="en-US" sz="2800" dirty="0">
                <a:effectLst/>
              </a:rPr>
              <a:t>V-DC </a:t>
            </a:r>
            <a:r>
              <a:rPr lang="fa-IR" sz="2800" dirty="0">
                <a:effectLst/>
              </a:rPr>
              <a:t> با قابلیت شارژ مجاز</a:t>
            </a:r>
            <a:br>
              <a:rPr lang="fa-IR" sz="2800" dirty="0">
                <a:effectLst/>
              </a:rPr>
            </a:br>
            <a:r>
              <a:rPr lang="fa-IR" sz="2800" dirty="0">
                <a:effectLst/>
              </a:rPr>
              <a:t>4) قابلیت اعلام حریق با تلفن خودکار تا 10 حافظه سخنگو</a:t>
            </a:r>
            <a:br>
              <a:rPr lang="fa-IR" sz="2800" dirty="0">
                <a:effectLst/>
              </a:rPr>
            </a:br>
            <a:br>
              <a:rPr lang="fa-IR" sz="2800" dirty="0">
                <a:effectLst/>
              </a:rPr>
            </a:br>
            <a:r>
              <a:rPr lang="fa-IR" sz="2800" dirty="0">
                <a:solidFill>
                  <a:schemeClr val="tx1"/>
                </a:solidFill>
                <a:effectLst/>
              </a:rPr>
              <a:t>مزایای سیستم های اعلام حریق بیسیم (وایرلس):</a:t>
            </a:r>
            <a:br>
              <a:rPr lang="fa-IR" sz="2800" dirty="0">
                <a:effectLst/>
              </a:rPr>
            </a:br>
            <a:r>
              <a:rPr lang="fa-IR" sz="2800" dirty="0">
                <a:effectLst/>
              </a:rPr>
              <a:t>•         عدم استفاده از سیم و بالا رفتن ضریب ایمنی </a:t>
            </a:r>
            <a:br>
              <a:rPr lang="fa-IR" sz="2800" dirty="0">
                <a:effectLst/>
              </a:rPr>
            </a:br>
            <a:r>
              <a:rPr lang="fa-IR" sz="2800" dirty="0">
                <a:effectLst/>
              </a:rPr>
              <a:t>•         سرعت بالا در نصب نسبت به نوع سیم دار</a:t>
            </a:r>
            <a:br>
              <a:rPr lang="fa-IR" sz="2800" dirty="0">
                <a:effectLst/>
              </a:rPr>
            </a:br>
            <a:r>
              <a:rPr lang="fa-IR" sz="2800" dirty="0">
                <a:effectLst/>
              </a:rPr>
              <a:t>•         نصب آسان با امنیت بیشتر</a:t>
            </a:r>
            <a:br>
              <a:rPr lang="fa-IR" sz="2800" dirty="0">
                <a:effectLst/>
              </a:rPr>
            </a:br>
            <a:r>
              <a:rPr lang="fa-IR" sz="2800" dirty="0">
                <a:effectLst/>
              </a:rPr>
              <a:t>•         امکان نصب در هر مکان</a:t>
            </a:r>
          </a:p>
        </p:txBody>
      </p:sp>
      <p:sp>
        <p:nvSpPr>
          <p:cNvPr id="3" name="Slide Number Placeholder 2"/>
          <p:cNvSpPr>
            <a:spLocks noGrp="1"/>
          </p:cNvSpPr>
          <p:nvPr>
            <p:ph type="sldNum" sz="quarter" idx="12"/>
          </p:nvPr>
        </p:nvSpPr>
        <p:spPr/>
        <p:txBody>
          <a:bodyPr/>
          <a:lstStyle/>
          <a:p>
            <a:fld id="{0093B1B8-3A50-47F7-BCEC-4C30030FB62B}" type="slidenum">
              <a:rPr lang="fa-IR" smtClean="0"/>
              <a:pPr/>
              <a:t>28</a:t>
            </a:fld>
            <a:endParaRPr lang="fa-IR"/>
          </a:p>
        </p:txBody>
      </p:sp>
    </p:spTree>
    <p:extLst>
      <p:ext uri="{BB962C8B-B14F-4D97-AF65-F5344CB8AC3E}">
        <p14:creationId xmlns:p14="http://schemas.microsoft.com/office/powerpoint/2010/main" val="1631743850"/>
      </p:ext>
    </p:extLst>
  </p:cSld>
  <p:clrMapOvr>
    <a:masterClrMapping/>
  </p:clrMapOvr>
  <p:transition spd="slow">
    <p:pull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dirty="0">
                <a:solidFill>
                  <a:srgbClr val="C00000"/>
                </a:solidFill>
                <a:cs typeface="B Nazanin" panose="00000400000000000000" pitchFamily="2" charset="-78"/>
              </a:rPr>
              <a:t>سیستم اعلام حریق بدون سیم</a:t>
            </a:r>
          </a:p>
        </p:txBody>
      </p:sp>
      <p:sp>
        <p:nvSpPr>
          <p:cNvPr id="5" name="Slide Number Placeholder 4"/>
          <p:cNvSpPr>
            <a:spLocks noGrp="1"/>
          </p:cNvSpPr>
          <p:nvPr>
            <p:ph type="sldNum" sz="quarter" idx="12"/>
          </p:nvPr>
        </p:nvSpPr>
        <p:spPr/>
        <p:txBody>
          <a:bodyPr/>
          <a:lstStyle/>
          <a:p>
            <a:fld id="{0093B1B8-3A50-47F7-BCEC-4C30030FB62B}" type="slidenum">
              <a:rPr lang="fa-IR" smtClean="0"/>
              <a:pPr/>
              <a:t>29</a:t>
            </a:fld>
            <a:endParaRPr lang="fa-IR"/>
          </a:p>
        </p:txBody>
      </p:sp>
      <p:sp>
        <p:nvSpPr>
          <p:cNvPr id="3" name="Text Placeholder 2"/>
          <p:cNvSpPr>
            <a:spLocks noGrp="1"/>
          </p:cNvSpPr>
          <p:nvPr>
            <p:ph type="body" idx="4294967295"/>
          </p:nvPr>
        </p:nvSpPr>
        <p:spPr>
          <a:xfrm>
            <a:off x="611561" y="1874838"/>
            <a:ext cx="7128791" cy="2011362"/>
          </a:xfrm>
        </p:spPr>
        <p:txBody>
          <a:bodyPr>
            <a:noAutofit/>
          </a:bodyPr>
          <a:lstStyle/>
          <a:p>
            <a:pPr marL="0" indent="0" algn="just" rtl="1">
              <a:buNone/>
            </a:pPr>
            <a:r>
              <a:rPr lang="fa-IR" sz="2000" b="0" dirty="0">
                <a:solidFill>
                  <a:schemeClr val="tx1"/>
                </a:solidFill>
                <a:cs typeface="+mj-cs"/>
              </a:rPr>
              <a:t> در جایگاه های عرضه سوخت، این سیستم می تواند علاوه بر به صدا درآوردن آژیر خطر با استفاده از یک تلفن گیر خودکار، ارگان های مختلف را از وقوع حادثه خبردار نماید و برق شناورها یا جایگاه را قطع نماید و از پاشیدن سوخت توسط شیلنگ های نازل تلمبه ها بر روی آتش جلوگیری نماید.</a:t>
            </a:r>
          </a:p>
        </p:txBody>
      </p:sp>
      <p:pic>
        <p:nvPicPr>
          <p:cNvPr id="4" name="Picture 3" descr="خانه هوشمند"/>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1432" y="4083730"/>
            <a:ext cx="3528392" cy="2160240"/>
          </a:xfrm>
          <a:prstGeom prst="rect">
            <a:avLst/>
          </a:prstGeom>
          <a:noFill/>
          <a:ln>
            <a:noFill/>
          </a:ln>
        </p:spPr>
      </p:pic>
    </p:spTree>
    <p:extLst>
      <p:ext uri="{BB962C8B-B14F-4D97-AF65-F5344CB8AC3E}">
        <p14:creationId xmlns:p14="http://schemas.microsoft.com/office/powerpoint/2010/main" val="364050962"/>
      </p:ext>
    </p:extLst>
  </p:cSld>
  <p:clrMapOvr>
    <a:masterClrMapping/>
  </p:clrMapOvr>
  <p:transition spd="slow">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2C24E-7A18-2E31-FD05-E5EA637B1B4A}"/>
              </a:ext>
            </a:extLst>
          </p:cNvPr>
          <p:cNvSpPr>
            <a:spLocks noGrp="1"/>
          </p:cNvSpPr>
          <p:nvPr>
            <p:ph type="title"/>
          </p:nvPr>
        </p:nvSpPr>
        <p:spPr/>
        <p:txBody>
          <a:bodyPr/>
          <a:lstStyle/>
          <a:p>
            <a:pPr algn="r"/>
            <a:r>
              <a:rPr lang="fa-IR" dirty="0"/>
              <a:t>    فهرست : </a:t>
            </a:r>
            <a:endParaRPr lang="en-US" dirty="0"/>
          </a:p>
        </p:txBody>
      </p:sp>
      <p:sp>
        <p:nvSpPr>
          <p:cNvPr id="3" name="Content Placeholder 2">
            <a:extLst>
              <a:ext uri="{FF2B5EF4-FFF2-40B4-BE49-F238E27FC236}">
                <a16:creationId xmlns:a16="http://schemas.microsoft.com/office/drawing/2014/main" id="{E1DC5F58-07DE-66BE-FB31-623EDB674FA8}"/>
              </a:ext>
            </a:extLst>
          </p:cNvPr>
          <p:cNvSpPr>
            <a:spLocks noGrp="1"/>
          </p:cNvSpPr>
          <p:nvPr>
            <p:ph idx="1"/>
          </p:nvPr>
        </p:nvSpPr>
        <p:spPr/>
        <p:txBody>
          <a:bodyPr/>
          <a:lstStyle/>
          <a:p>
            <a:pPr algn="r"/>
            <a:endParaRPr lang="fa-IR" dirty="0"/>
          </a:p>
          <a:p>
            <a:pPr algn="r"/>
            <a:r>
              <a:rPr lang="fa-IR" sz="3200" dirty="0"/>
              <a:t>1- اینترنت اشیا</a:t>
            </a:r>
          </a:p>
          <a:p>
            <a:pPr marL="114300" indent="0" algn="r">
              <a:buNone/>
            </a:pPr>
            <a:r>
              <a:rPr lang="fa-IR" sz="3200" dirty="0"/>
              <a:t>2-بلاکچین</a:t>
            </a:r>
          </a:p>
          <a:p>
            <a:pPr algn="r"/>
            <a:r>
              <a:rPr lang="fa-IR" sz="3200" dirty="0"/>
              <a:t>3-خانه هوشمند</a:t>
            </a:r>
          </a:p>
          <a:p>
            <a:pPr marL="114300" indent="0" algn="r">
              <a:buNone/>
            </a:pPr>
            <a:r>
              <a:rPr lang="fa-IR" sz="3200" dirty="0"/>
              <a:t>4-توربین بادی</a:t>
            </a:r>
          </a:p>
          <a:p>
            <a:pPr algn="r"/>
            <a:r>
              <a:rPr lang="fa-IR" sz="3200" dirty="0"/>
              <a:t>5-انرژی خورشیدی</a:t>
            </a:r>
          </a:p>
          <a:p>
            <a:pPr marL="114300" indent="0" algn="r">
              <a:buNone/>
            </a:pPr>
            <a:r>
              <a:rPr lang="fa-IR" sz="3200" dirty="0"/>
              <a:t>6-باسداکت</a:t>
            </a:r>
          </a:p>
          <a:p>
            <a:pPr marL="114300" indent="0" algn="r">
              <a:buNone/>
            </a:pPr>
            <a:r>
              <a:rPr lang="fa-IR" sz="3200" dirty="0"/>
              <a:t>7-فیبر نوری</a:t>
            </a:r>
          </a:p>
        </p:txBody>
      </p:sp>
      <p:sp>
        <p:nvSpPr>
          <p:cNvPr id="4" name="Slide Number Placeholder 3">
            <a:extLst>
              <a:ext uri="{FF2B5EF4-FFF2-40B4-BE49-F238E27FC236}">
                <a16:creationId xmlns:a16="http://schemas.microsoft.com/office/drawing/2014/main" id="{04866844-2994-05C8-3682-FD8E345AA19F}"/>
              </a:ext>
            </a:extLst>
          </p:cNvPr>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3</a:t>
            </a:fld>
            <a:endParaRPr lang="fa-IR">
              <a:solidFill>
                <a:prstClr val="black">
                  <a:lumMod val="65000"/>
                  <a:lumOff val="35000"/>
                </a:prstClr>
              </a:solidFill>
            </a:endParaRPr>
          </a:p>
        </p:txBody>
      </p:sp>
    </p:spTree>
    <p:extLst>
      <p:ext uri="{BB962C8B-B14F-4D97-AF65-F5344CB8AC3E}">
        <p14:creationId xmlns:p14="http://schemas.microsoft.com/office/powerpoint/2010/main" val="2768966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a:solidFill>
                  <a:srgbClr val="C00000"/>
                </a:solidFill>
                <a:cs typeface="B Titr" pitchFamily="2" charset="-78"/>
              </a:rPr>
              <a:t>سیستم‌های حفاظتی وامنیتی خانه هوشمند</a:t>
            </a:r>
          </a:p>
        </p:txBody>
      </p:sp>
      <p:sp>
        <p:nvSpPr>
          <p:cNvPr id="3" name="Content Placeholder 2"/>
          <p:cNvSpPr>
            <a:spLocks noGrp="1"/>
          </p:cNvSpPr>
          <p:nvPr>
            <p:ph idx="1"/>
          </p:nvPr>
        </p:nvSpPr>
        <p:spPr>
          <a:xfrm>
            <a:off x="457200" y="1556792"/>
            <a:ext cx="7620000" cy="4896544"/>
          </a:xfrm>
        </p:spPr>
        <p:txBody>
          <a:bodyPr>
            <a:noAutofit/>
          </a:bodyPr>
          <a:lstStyle/>
          <a:p>
            <a:pPr marL="64008" indent="0" algn="just" rtl="1">
              <a:buNone/>
            </a:pPr>
            <a:r>
              <a:rPr lang="fa-IR" sz="2800" dirty="0">
                <a:solidFill>
                  <a:schemeClr val="tx1"/>
                </a:solidFill>
                <a:cs typeface="+mj-cs"/>
              </a:rPr>
              <a:t>اگر تا به حال در ساختمانی دوربین امنیتی را تجربه کرده باشد، اطلاع دارید، از اینکه برای بررسی تصاویر باید به تلویزیون یا مانیتور کامپیوتری که در یکی از اتاقها قرار دارد، مراجعه کنید. اما با سیستم های اتوماسیون خانگی درحا‌لیکه در منزلتان قدم می‌زنید و یا در حیاط پیاده روی می‌کنید بر روی صفحات لمسی بی‌سیم تصاویر کلیه دوربینهای امنیتی قابل مشاهده خواهند بود.همچنین با استفاده از سنسورهای حرکتی، می‌توانید سیستم امنیتی منزلتان را تقویت نمایید. </a:t>
            </a:r>
          </a:p>
        </p:txBody>
      </p:sp>
      <p:sp>
        <p:nvSpPr>
          <p:cNvPr id="4" name="Slide Number Placeholder 3"/>
          <p:cNvSpPr>
            <a:spLocks noGrp="1"/>
          </p:cNvSpPr>
          <p:nvPr>
            <p:ph type="sldNum" sz="quarter" idx="12"/>
          </p:nvPr>
        </p:nvSpPr>
        <p:spPr/>
        <p:txBody>
          <a:bodyPr/>
          <a:lstStyle/>
          <a:p>
            <a:fld id="{0093B1B8-3A50-47F7-BCEC-4C30030FB62B}" type="slidenum">
              <a:rPr lang="fa-IR" smtClean="0"/>
              <a:pPr/>
              <a:t>30</a:t>
            </a:fld>
            <a:endParaRPr lang="fa-IR"/>
          </a:p>
        </p:txBody>
      </p:sp>
    </p:spTree>
    <p:extLst>
      <p:ext uri="{BB962C8B-B14F-4D97-AF65-F5344CB8AC3E}">
        <p14:creationId xmlns:p14="http://schemas.microsoft.com/office/powerpoint/2010/main" val="39828924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خانه هوشمند"/>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764704"/>
            <a:ext cx="7182990" cy="4743525"/>
          </a:xfrm>
          <a:prstGeom prst="rect">
            <a:avLst/>
          </a:prstGeom>
          <a:noFill/>
          <a:ln>
            <a:noFill/>
          </a:ln>
        </p:spPr>
      </p:pic>
      <p:sp>
        <p:nvSpPr>
          <p:cNvPr id="3" name="Slide Number Placeholder 2"/>
          <p:cNvSpPr>
            <a:spLocks noGrp="1"/>
          </p:cNvSpPr>
          <p:nvPr>
            <p:ph type="sldNum" sz="quarter" idx="12"/>
          </p:nvPr>
        </p:nvSpPr>
        <p:spPr/>
        <p:txBody>
          <a:bodyPr/>
          <a:lstStyle/>
          <a:p>
            <a:fld id="{0093B1B8-3A50-47F7-BCEC-4C30030FB62B}" type="slidenum">
              <a:rPr lang="fa-IR" smtClean="0"/>
              <a:pPr/>
              <a:t>31</a:t>
            </a:fld>
            <a:endParaRPr lang="fa-IR"/>
          </a:p>
        </p:txBody>
      </p:sp>
    </p:spTree>
    <p:extLst>
      <p:ext uri="{BB962C8B-B14F-4D97-AF65-F5344CB8AC3E}">
        <p14:creationId xmlns:p14="http://schemas.microsoft.com/office/powerpoint/2010/main" val="416649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a:solidFill>
                  <a:srgbClr val="C00000"/>
                </a:solidFill>
                <a:cs typeface="B Titr" pitchFamily="2" charset="-78"/>
              </a:rPr>
              <a:t>آبیاری گیاهان و تغذیه حیوانات خانه هوشمند</a:t>
            </a:r>
          </a:p>
        </p:txBody>
      </p:sp>
      <p:sp>
        <p:nvSpPr>
          <p:cNvPr id="5" name="Slide Number Placeholder 4"/>
          <p:cNvSpPr>
            <a:spLocks noGrp="1"/>
          </p:cNvSpPr>
          <p:nvPr>
            <p:ph type="sldNum" sz="quarter" idx="12"/>
          </p:nvPr>
        </p:nvSpPr>
        <p:spPr/>
        <p:txBody>
          <a:bodyPr/>
          <a:lstStyle/>
          <a:p>
            <a:fld id="{0093B1B8-3A50-47F7-BCEC-4C30030FB62B}" type="slidenum">
              <a:rPr lang="fa-IR" smtClean="0"/>
              <a:pPr/>
              <a:t>32</a:t>
            </a:fld>
            <a:endParaRPr lang="fa-IR"/>
          </a:p>
        </p:txBody>
      </p:sp>
      <p:sp>
        <p:nvSpPr>
          <p:cNvPr id="3" name="Text Placeholder 2"/>
          <p:cNvSpPr>
            <a:spLocks noGrp="1"/>
          </p:cNvSpPr>
          <p:nvPr>
            <p:ph type="body" idx="4294967295"/>
          </p:nvPr>
        </p:nvSpPr>
        <p:spPr>
          <a:xfrm>
            <a:off x="539552" y="1628775"/>
            <a:ext cx="7272808" cy="2376488"/>
          </a:xfrm>
        </p:spPr>
        <p:txBody>
          <a:bodyPr>
            <a:noAutofit/>
          </a:bodyPr>
          <a:lstStyle/>
          <a:p>
            <a:pPr marL="0" indent="0" algn="just" rtl="1">
              <a:buNone/>
            </a:pPr>
            <a:r>
              <a:rPr lang="fa-IR" sz="2000" b="0" dirty="0">
                <a:solidFill>
                  <a:schemeClr val="tx1"/>
                </a:solidFill>
                <a:cs typeface="+mj-cs"/>
              </a:rPr>
              <a:t>بسیاری از ما علاقه مند به نگهداری گیاهان و یا حیوانات درخانه می باشیم تا به این ترتیب گوشه هایی از طبیعت را در زندگی خود مشاهده نماییم. یكی از نگرانی ها درسفر آبیاری گیاهان خانگی و یا تغذیه حیوانات موجود در خانه می باشد. در خانه هوشمند شما می توانید در ساعات دلخواهی به گیاهان و حیوانات خانگی خود آب و غذا داده و آسودگی خاطر خود را از بابت آنها فراهم نمایید. </a:t>
            </a:r>
          </a:p>
        </p:txBody>
      </p:sp>
      <p:pic>
        <p:nvPicPr>
          <p:cNvPr id="4" name="Picture 3" descr="خانه هوشمند"/>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659" y="4194974"/>
            <a:ext cx="3209940" cy="2342019"/>
          </a:xfrm>
          <a:prstGeom prst="rect">
            <a:avLst/>
          </a:prstGeom>
          <a:noFill/>
          <a:ln>
            <a:noFill/>
          </a:ln>
        </p:spPr>
      </p:pic>
    </p:spTree>
    <p:extLst>
      <p:ext uri="{BB962C8B-B14F-4D97-AF65-F5344CB8AC3E}">
        <p14:creationId xmlns:p14="http://schemas.microsoft.com/office/powerpoint/2010/main" val="3608436507"/>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3600" dirty="0">
                <a:solidFill>
                  <a:schemeClr val="accent1"/>
                </a:solidFill>
                <a:cs typeface="B Titr" pitchFamily="2" charset="-78"/>
              </a:rPr>
              <a:t>دستگاه آبیاری اتوماتیک</a:t>
            </a:r>
          </a:p>
        </p:txBody>
      </p:sp>
      <p:sp>
        <p:nvSpPr>
          <p:cNvPr id="4" name="Slide Number Placeholder 3"/>
          <p:cNvSpPr>
            <a:spLocks noGrp="1"/>
          </p:cNvSpPr>
          <p:nvPr>
            <p:ph type="sldNum" sz="quarter" idx="12"/>
          </p:nvPr>
        </p:nvSpPr>
        <p:spPr/>
        <p:txBody>
          <a:bodyPr/>
          <a:lstStyle/>
          <a:p>
            <a:fld id="{0093B1B8-3A50-47F7-BCEC-4C30030FB62B}" type="slidenum">
              <a:rPr lang="fa-IR" smtClean="0"/>
              <a:pPr/>
              <a:t>33</a:t>
            </a:fld>
            <a:endParaRPr lang="fa-IR"/>
          </a:p>
        </p:txBody>
      </p:sp>
      <p:sp>
        <p:nvSpPr>
          <p:cNvPr id="3" name="Text Placeholder 2"/>
          <p:cNvSpPr>
            <a:spLocks noGrp="1"/>
          </p:cNvSpPr>
          <p:nvPr>
            <p:ph type="body" idx="4294967295"/>
          </p:nvPr>
        </p:nvSpPr>
        <p:spPr>
          <a:xfrm>
            <a:off x="395536" y="1557338"/>
            <a:ext cx="7776864" cy="4171950"/>
          </a:xfrm>
        </p:spPr>
        <p:txBody>
          <a:bodyPr>
            <a:normAutofit/>
          </a:bodyPr>
          <a:lstStyle/>
          <a:p>
            <a:pPr marL="0" indent="0" algn="just" rtl="1">
              <a:buNone/>
            </a:pPr>
            <a:r>
              <a:rPr lang="fa-IR" sz="2000" b="0" dirty="0">
                <a:solidFill>
                  <a:schemeClr val="tx1"/>
                </a:solidFill>
                <a:cs typeface="+mj-cs"/>
              </a:rPr>
              <a:t>روی پنل دستگاه یک نمایشگر دیجیتالی جهت انجام تنظیمات تعبیه شده است تا کاربر بتواند کلیه منوهای دستگاه را مشاهده و تمام پارامترهای کنترل را تغییر و تنظیم نماید.</a:t>
            </a:r>
          </a:p>
          <a:p>
            <a:pPr marL="0" indent="0" algn="just" rtl="1">
              <a:buNone/>
            </a:pPr>
            <a:r>
              <a:rPr lang="fa-IR" sz="2000" b="0" dirty="0">
                <a:solidFill>
                  <a:schemeClr val="tx1"/>
                </a:solidFill>
                <a:cs typeface="+mj-cs"/>
              </a:rPr>
              <a:t>به عنوان مثال، کاربر می تواند به قسمت منوی سیستم که فارسی می باشد، وارد شده و از بین گزینه ها، منوی آبیاری را انتخاب نماید که با آپشن های زیر روبرو خواهد شد:</a:t>
            </a:r>
          </a:p>
          <a:p>
            <a:pPr marL="0" indent="0" algn="just" rtl="1">
              <a:buNone/>
            </a:pPr>
            <a:r>
              <a:rPr lang="fa-IR" sz="2000" b="0" dirty="0">
                <a:solidFill>
                  <a:schemeClr val="tx1"/>
                </a:solidFill>
                <a:cs typeface="+mj-cs"/>
              </a:rPr>
              <a:t>1.     آبیاری بر اساس سنجش رطوبت خاک</a:t>
            </a:r>
          </a:p>
          <a:p>
            <a:pPr marL="0" indent="0" algn="just" rtl="1">
              <a:buNone/>
            </a:pPr>
            <a:r>
              <a:rPr lang="fa-IR" sz="2000" b="0" dirty="0">
                <a:solidFill>
                  <a:schemeClr val="tx1"/>
                </a:solidFill>
                <a:cs typeface="+mj-cs"/>
              </a:rPr>
              <a:t>2.     آبیاری بر اساس پریود زمانی</a:t>
            </a:r>
          </a:p>
          <a:p>
            <a:pPr marL="0" indent="0" algn="just" rtl="1">
              <a:buNone/>
            </a:pPr>
            <a:r>
              <a:rPr lang="fa-IR" sz="2000" b="0" dirty="0">
                <a:solidFill>
                  <a:schemeClr val="tx1"/>
                </a:solidFill>
                <a:cs typeface="+mj-cs"/>
              </a:rPr>
              <a:t>3.     آبیاری از طریق کنترل از راه دور</a:t>
            </a:r>
          </a:p>
          <a:p>
            <a:pPr marL="0" indent="0" algn="just" rtl="1">
              <a:buNone/>
            </a:pPr>
            <a:endParaRPr lang="fa-IR" sz="2000" b="0" dirty="0">
              <a:solidFill>
                <a:schemeClr val="tx1"/>
              </a:solidFill>
              <a:cs typeface="+mj-cs"/>
            </a:endParaRPr>
          </a:p>
        </p:txBody>
      </p:sp>
    </p:spTree>
    <p:extLst>
      <p:ext uri="{BB962C8B-B14F-4D97-AF65-F5344CB8AC3E}">
        <p14:creationId xmlns:p14="http://schemas.microsoft.com/office/powerpoint/2010/main" val="1513184253"/>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hooshmandbms.com/upload/banner/orginal/ater-13858927776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620688"/>
            <a:ext cx="7056783" cy="5544616"/>
          </a:xfrm>
          <a:prstGeom prst="rect">
            <a:avLst/>
          </a:prstGeom>
          <a:noFill/>
          <a:ln>
            <a:noFill/>
          </a:ln>
        </p:spPr>
      </p:pic>
      <p:sp>
        <p:nvSpPr>
          <p:cNvPr id="2" name="Slide Number Placeholder 1"/>
          <p:cNvSpPr>
            <a:spLocks noGrp="1"/>
          </p:cNvSpPr>
          <p:nvPr>
            <p:ph type="sldNum" sz="quarter" idx="12"/>
          </p:nvPr>
        </p:nvSpPr>
        <p:spPr/>
        <p:txBody>
          <a:bodyPr/>
          <a:lstStyle/>
          <a:p>
            <a:fld id="{0093B1B8-3A50-47F7-BCEC-4C30030FB62B}" type="slidenum">
              <a:rPr lang="fa-IR" smtClean="0"/>
              <a:pPr/>
              <a:t>34</a:t>
            </a:fld>
            <a:endParaRPr lang="fa-IR"/>
          </a:p>
        </p:txBody>
      </p:sp>
    </p:spTree>
    <p:extLst>
      <p:ext uri="{BB962C8B-B14F-4D97-AF65-F5344CB8AC3E}">
        <p14:creationId xmlns:p14="http://schemas.microsoft.com/office/powerpoint/2010/main" val="18282761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a:solidFill>
                  <a:srgbClr val="C00000"/>
                </a:solidFill>
                <a:cs typeface="B Titr" pitchFamily="2" charset="-78"/>
              </a:rPr>
              <a:t>آبیاری بر اساس سنجش رطوبت خاک</a:t>
            </a:r>
          </a:p>
        </p:txBody>
      </p:sp>
      <p:sp>
        <p:nvSpPr>
          <p:cNvPr id="4" name="Slide Number Placeholder 3"/>
          <p:cNvSpPr>
            <a:spLocks noGrp="1"/>
          </p:cNvSpPr>
          <p:nvPr>
            <p:ph type="sldNum" sz="quarter" idx="12"/>
          </p:nvPr>
        </p:nvSpPr>
        <p:spPr/>
        <p:txBody>
          <a:bodyPr/>
          <a:lstStyle/>
          <a:p>
            <a:fld id="{0093B1B8-3A50-47F7-BCEC-4C30030FB62B}" type="slidenum">
              <a:rPr lang="fa-IR" smtClean="0"/>
              <a:pPr/>
              <a:t>35</a:t>
            </a:fld>
            <a:endParaRPr lang="fa-IR"/>
          </a:p>
        </p:txBody>
      </p:sp>
      <p:sp>
        <p:nvSpPr>
          <p:cNvPr id="3" name="Text Placeholder 2"/>
          <p:cNvSpPr>
            <a:spLocks noGrp="1"/>
          </p:cNvSpPr>
          <p:nvPr>
            <p:ph type="body" idx="4294967295"/>
          </p:nvPr>
        </p:nvSpPr>
        <p:spPr>
          <a:xfrm>
            <a:off x="457201" y="1874838"/>
            <a:ext cx="7619999" cy="4465637"/>
          </a:xfrm>
        </p:spPr>
        <p:txBody>
          <a:bodyPr>
            <a:noAutofit/>
          </a:bodyPr>
          <a:lstStyle/>
          <a:p>
            <a:pPr marL="0" indent="0" algn="just" rtl="1">
              <a:buNone/>
            </a:pPr>
            <a:r>
              <a:rPr lang="fa-IR" sz="2000" b="0" dirty="0">
                <a:solidFill>
                  <a:schemeClr val="tx1"/>
                </a:solidFill>
                <a:cs typeface="+mj-cs"/>
              </a:rPr>
              <a:t>سنجش رطوبت خاک با روش های مختلفی صورت می پذیرد، از جمله  روش های مستقیم و غیر مستقیم که خود به شاخه های مختلفی تقسیم می شوند. (که البته توضیح آنها خارج از موضوع ماست)</a:t>
            </a:r>
          </a:p>
          <a:p>
            <a:pPr marL="0" indent="0" algn="just" rtl="1">
              <a:buNone/>
            </a:pPr>
            <a:r>
              <a:rPr lang="fa-IR" sz="2000" b="0" dirty="0">
                <a:solidFill>
                  <a:schemeClr val="tx1"/>
                </a:solidFill>
                <a:cs typeface="+mj-cs"/>
              </a:rPr>
              <a:t>از طریق کارگذاری یک سنسور یا همان تانسیومتر در خاک، می توان میزان رطوبت خاک را پالایش نموده و دستگاه مرکزی بر اساس نمودارهای خود و اطلاعات دریافتی، اقدام به آبیاری فضای سبز مورد نظر می نماید.</a:t>
            </a:r>
          </a:p>
        </p:txBody>
      </p:sp>
    </p:spTree>
    <p:extLst>
      <p:ext uri="{BB962C8B-B14F-4D97-AF65-F5344CB8AC3E}">
        <p14:creationId xmlns:p14="http://schemas.microsoft.com/office/powerpoint/2010/main" val="36608590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3200" dirty="0">
                <a:solidFill>
                  <a:srgbClr val="C00000"/>
                </a:solidFill>
                <a:cs typeface="B Titr" pitchFamily="2" charset="-78"/>
              </a:rPr>
              <a:t>آبیاری بر اساس تعریف پریود زمانی</a:t>
            </a:r>
          </a:p>
        </p:txBody>
      </p:sp>
      <p:sp>
        <p:nvSpPr>
          <p:cNvPr id="5" name="Slide Number Placeholder 4"/>
          <p:cNvSpPr>
            <a:spLocks noGrp="1"/>
          </p:cNvSpPr>
          <p:nvPr>
            <p:ph type="sldNum" sz="quarter" idx="12"/>
          </p:nvPr>
        </p:nvSpPr>
        <p:spPr/>
        <p:txBody>
          <a:bodyPr/>
          <a:lstStyle/>
          <a:p>
            <a:fld id="{0093B1B8-3A50-47F7-BCEC-4C30030FB62B}" type="slidenum">
              <a:rPr lang="fa-IR" smtClean="0"/>
              <a:pPr/>
              <a:t>36</a:t>
            </a:fld>
            <a:endParaRPr lang="fa-IR"/>
          </a:p>
        </p:txBody>
      </p:sp>
      <p:sp>
        <p:nvSpPr>
          <p:cNvPr id="3" name="Text Placeholder 2"/>
          <p:cNvSpPr>
            <a:spLocks noGrp="1"/>
          </p:cNvSpPr>
          <p:nvPr>
            <p:ph type="body" idx="4294967295"/>
          </p:nvPr>
        </p:nvSpPr>
        <p:spPr>
          <a:xfrm>
            <a:off x="457201" y="1844824"/>
            <a:ext cx="6707088" cy="4002256"/>
          </a:xfrm>
        </p:spPr>
        <p:txBody>
          <a:bodyPr>
            <a:normAutofit/>
          </a:bodyPr>
          <a:lstStyle/>
          <a:p>
            <a:pPr marL="0" indent="0" algn="just" rtl="1">
              <a:buNone/>
            </a:pPr>
            <a:r>
              <a:rPr lang="fa-IR" sz="2800" b="0" dirty="0">
                <a:solidFill>
                  <a:schemeClr val="tx1"/>
                </a:solidFill>
                <a:cs typeface="+mj-cs"/>
              </a:rPr>
              <a:t>زمان بندی آبیاری یک روش سیستماتیک، اصولی و منظم است که از طریق آن می توان زمان آبیاری و مقدار آب مورد نیاز را مشخص نمود.</a:t>
            </a:r>
          </a:p>
        </p:txBody>
      </p:sp>
    </p:spTree>
    <p:extLst>
      <p:ext uri="{BB962C8B-B14F-4D97-AF65-F5344CB8AC3E}">
        <p14:creationId xmlns:p14="http://schemas.microsoft.com/office/powerpoint/2010/main" val="403219685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a:solidFill>
                  <a:srgbClr val="C00000"/>
                </a:solidFill>
                <a:cs typeface="B Titr" pitchFamily="2" charset="-78"/>
              </a:rPr>
              <a:t>آبیاری از طریق کنترل از راه دور</a:t>
            </a:r>
          </a:p>
        </p:txBody>
      </p:sp>
      <p:sp>
        <p:nvSpPr>
          <p:cNvPr id="5" name="Slide Number Placeholder 4"/>
          <p:cNvSpPr>
            <a:spLocks noGrp="1"/>
          </p:cNvSpPr>
          <p:nvPr>
            <p:ph type="sldNum" sz="quarter" idx="12"/>
          </p:nvPr>
        </p:nvSpPr>
        <p:spPr/>
        <p:txBody>
          <a:bodyPr/>
          <a:lstStyle/>
          <a:p>
            <a:fld id="{0093B1B8-3A50-47F7-BCEC-4C30030FB62B}" type="slidenum">
              <a:rPr lang="fa-IR" smtClean="0"/>
              <a:pPr/>
              <a:t>37</a:t>
            </a:fld>
            <a:endParaRPr lang="fa-IR"/>
          </a:p>
        </p:txBody>
      </p:sp>
      <p:sp>
        <p:nvSpPr>
          <p:cNvPr id="3" name="Text Placeholder 2"/>
          <p:cNvSpPr>
            <a:spLocks noGrp="1"/>
          </p:cNvSpPr>
          <p:nvPr>
            <p:ph type="body" idx="4294967295"/>
          </p:nvPr>
        </p:nvSpPr>
        <p:spPr>
          <a:xfrm>
            <a:off x="611560" y="2060575"/>
            <a:ext cx="7272808" cy="3740150"/>
          </a:xfrm>
        </p:spPr>
        <p:txBody>
          <a:bodyPr>
            <a:noAutofit/>
          </a:bodyPr>
          <a:lstStyle/>
          <a:p>
            <a:pPr marL="0" indent="0" algn="just" rtl="1">
              <a:buNone/>
            </a:pPr>
            <a:r>
              <a:rPr lang="fa-IR" sz="2000" b="0" dirty="0">
                <a:solidFill>
                  <a:schemeClr val="tx1"/>
                </a:solidFill>
                <a:cs typeface="+mj-cs"/>
              </a:rPr>
              <a:t>برای کسانیکه به هر دلیلی از راه دور قصد آبیاری فضای سبز و یا باغ خود را دارند؛ این امکان فراهم شده که از طریق تلفن به راحتی بتوانند این چالش را برطرف نمایند. امکان آبیاری بخشی از محوطه و آبیاری در بازه زمانی مشخص از مزیتهای این آیتم می باشد.</a:t>
            </a:r>
          </a:p>
        </p:txBody>
      </p:sp>
    </p:spTree>
    <p:extLst>
      <p:ext uri="{BB962C8B-B14F-4D97-AF65-F5344CB8AC3E}">
        <p14:creationId xmlns:p14="http://schemas.microsoft.com/office/powerpoint/2010/main" val="3837864089"/>
      </p:ext>
    </p:extLst>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7705"/>
            <a:ext cx="7848872" cy="3231654"/>
          </a:xfrm>
          <a:prstGeom prst="rect">
            <a:avLst/>
          </a:prstGeom>
          <a:noFill/>
        </p:spPr>
        <p:txBody>
          <a:bodyPr wrap="square" rtlCol="1">
            <a:spAutoFit/>
          </a:bodyPr>
          <a:lstStyle/>
          <a:p>
            <a:r>
              <a:rPr lang="fa-IR" sz="3200" b="1" dirty="0">
                <a:solidFill>
                  <a:srgbClr val="C00000"/>
                </a:solidFill>
                <a:cs typeface="B Titr" pitchFamily="2" charset="-78"/>
              </a:rPr>
              <a:t>برخی از مزیتهای دستگاه آبیاری هوشمند و مکانیزه </a:t>
            </a:r>
          </a:p>
          <a:p>
            <a:endParaRPr lang="fa-IR" sz="3200" b="1" dirty="0">
              <a:solidFill>
                <a:schemeClr val="accent1">
                  <a:lumMod val="75000"/>
                </a:schemeClr>
              </a:solidFill>
              <a:cs typeface="+mj-cs"/>
            </a:endParaRPr>
          </a:p>
          <a:p>
            <a:pPr algn="just"/>
            <a:r>
              <a:rPr lang="fa-IR" sz="2800" dirty="0">
                <a:cs typeface="+mj-cs"/>
              </a:rPr>
              <a:t>1) امکان ارتباط دستگاه با سیستم </a:t>
            </a:r>
            <a:r>
              <a:rPr lang="en-US" sz="2800" dirty="0">
                <a:cs typeface="+mj-cs"/>
              </a:rPr>
              <a:t>BMS </a:t>
            </a:r>
            <a:r>
              <a:rPr lang="fa-IR" sz="2800" dirty="0">
                <a:cs typeface="+mj-cs"/>
              </a:rPr>
              <a:t>خانه هوشمند و  از طریق پردازنده مرکزی خانه.</a:t>
            </a:r>
          </a:p>
          <a:p>
            <a:pPr algn="just"/>
            <a:r>
              <a:rPr lang="fa-IR" sz="2800" dirty="0">
                <a:cs typeface="+mj-cs"/>
              </a:rPr>
              <a:t>2)  تجهیز دستگاه به نمایشگر و صفحه کلید</a:t>
            </a:r>
          </a:p>
          <a:p>
            <a:pPr algn="just"/>
            <a:r>
              <a:rPr lang="fa-IR" sz="2800" dirty="0">
                <a:cs typeface="+mj-cs"/>
              </a:rPr>
              <a:t>3)  استفاده از تجهیزات داخلی جهت کاهش قیمت تمام شده دستگاه</a:t>
            </a:r>
          </a:p>
          <a:p>
            <a:pPr algn="just"/>
            <a:r>
              <a:rPr lang="fa-IR" sz="2800" dirty="0">
                <a:cs typeface="+mj-cs"/>
              </a:rPr>
              <a:t>4)  امکان استفاده دستگاه در چندین مسیر آبیاری</a:t>
            </a:r>
          </a:p>
        </p:txBody>
      </p:sp>
      <p:pic>
        <p:nvPicPr>
          <p:cNvPr id="3" name="Picture 2" descr="www.hooshmandbms.co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3933057"/>
            <a:ext cx="7272808" cy="2621096"/>
          </a:xfrm>
          <a:prstGeom prst="rect">
            <a:avLst/>
          </a:prstGeom>
          <a:noFill/>
          <a:ln>
            <a:noFill/>
          </a:ln>
        </p:spPr>
      </p:pic>
      <p:sp>
        <p:nvSpPr>
          <p:cNvPr id="4" name="Slide Number Placeholder 3"/>
          <p:cNvSpPr>
            <a:spLocks noGrp="1"/>
          </p:cNvSpPr>
          <p:nvPr>
            <p:ph type="sldNum" sz="quarter" idx="12"/>
          </p:nvPr>
        </p:nvSpPr>
        <p:spPr/>
        <p:txBody>
          <a:bodyPr/>
          <a:lstStyle/>
          <a:p>
            <a:fld id="{0093B1B8-3A50-47F7-BCEC-4C30030FB62B}" type="slidenum">
              <a:rPr lang="fa-IR" smtClean="0"/>
              <a:pPr/>
              <a:t>38</a:t>
            </a:fld>
            <a:endParaRPr lang="fa-IR"/>
          </a:p>
        </p:txBody>
      </p:sp>
    </p:spTree>
    <p:extLst>
      <p:ext uri="{BB962C8B-B14F-4D97-AF65-F5344CB8AC3E}">
        <p14:creationId xmlns:p14="http://schemas.microsoft.com/office/powerpoint/2010/main" val="28955669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a:solidFill>
                  <a:srgbClr val="C00000"/>
                </a:solidFill>
                <a:cs typeface="B Titr" pitchFamily="2" charset="-78"/>
              </a:rPr>
              <a:t>دسترسي و كنترل از راه دور  خانه هوشمند</a:t>
            </a:r>
          </a:p>
        </p:txBody>
      </p:sp>
      <p:sp>
        <p:nvSpPr>
          <p:cNvPr id="5" name="Slide Number Placeholder 4"/>
          <p:cNvSpPr>
            <a:spLocks noGrp="1"/>
          </p:cNvSpPr>
          <p:nvPr>
            <p:ph type="sldNum" sz="quarter" idx="12"/>
          </p:nvPr>
        </p:nvSpPr>
        <p:spPr/>
        <p:txBody>
          <a:bodyPr/>
          <a:lstStyle/>
          <a:p>
            <a:fld id="{0093B1B8-3A50-47F7-BCEC-4C30030FB62B}" type="slidenum">
              <a:rPr lang="fa-IR" smtClean="0"/>
              <a:pPr/>
              <a:t>39</a:t>
            </a:fld>
            <a:endParaRPr lang="fa-IR"/>
          </a:p>
        </p:txBody>
      </p:sp>
      <p:sp>
        <p:nvSpPr>
          <p:cNvPr id="3" name="Text Placeholder 2"/>
          <p:cNvSpPr>
            <a:spLocks noGrp="1"/>
          </p:cNvSpPr>
          <p:nvPr>
            <p:ph type="body" idx="4294967295"/>
          </p:nvPr>
        </p:nvSpPr>
        <p:spPr>
          <a:xfrm>
            <a:off x="0" y="1646238"/>
            <a:ext cx="8316416" cy="1494730"/>
          </a:xfrm>
        </p:spPr>
        <p:txBody>
          <a:bodyPr>
            <a:normAutofit/>
          </a:bodyPr>
          <a:lstStyle/>
          <a:p>
            <a:pPr marL="0" indent="0" algn="just" rtl="1">
              <a:buNone/>
            </a:pPr>
            <a:r>
              <a:rPr lang="fa-IR" sz="2000" b="0" dirty="0">
                <a:solidFill>
                  <a:schemeClr val="tx1"/>
                </a:solidFill>
                <a:cs typeface="+mj-cs"/>
              </a:rPr>
              <a:t>ساختمان هوشمند امکان اطلاع يافتن از وضعيت کنونی و كنترل ساختمان را از راه دور محيا ميکند. شما ميتوانيد با استفاده از </a:t>
            </a:r>
            <a:r>
              <a:rPr lang="en-US" sz="2000" b="0" dirty="0">
                <a:solidFill>
                  <a:schemeClr val="tx1"/>
                </a:solidFill>
                <a:cs typeface="+mj-cs"/>
              </a:rPr>
              <a:t>SMS ، </a:t>
            </a:r>
            <a:r>
              <a:rPr lang="fa-IR" sz="2000" b="0" dirty="0">
                <a:solidFill>
                  <a:schemeClr val="tx1"/>
                </a:solidFill>
                <a:cs typeface="+mj-cs"/>
              </a:rPr>
              <a:t>تلفن گويا (</a:t>
            </a:r>
            <a:r>
              <a:rPr lang="en-US" sz="2000" b="0" dirty="0">
                <a:solidFill>
                  <a:schemeClr val="tx1"/>
                </a:solidFill>
                <a:cs typeface="+mj-cs"/>
              </a:rPr>
              <a:t>Call Center</a:t>
            </a:r>
            <a:r>
              <a:rPr lang="fa-IR" sz="2000" b="0" dirty="0">
                <a:solidFill>
                  <a:schemeClr val="tx1"/>
                </a:solidFill>
                <a:cs typeface="+mj-cs"/>
              </a:rPr>
              <a:t>)</a:t>
            </a:r>
            <a:r>
              <a:rPr lang="en-US" sz="2000" b="0" dirty="0">
                <a:solidFill>
                  <a:schemeClr val="tx1"/>
                </a:solidFill>
                <a:cs typeface="+mj-cs"/>
              </a:rPr>
              <a:t> </a:t>
            </a:r>
            <a:r>
              <a:rPr lang="fa-IR" sz="2000" b="0" dirty="0">
                <a:solidFill>
                  <a:schemeClr val="tx1"/>
                </a:solidFill>
                <a:cs typeface="+mj-cs"/>
              </a:rPr>
              <a:t> و يا از طريق اينترنت از اين امکان بهره مند شويد. و کلیه موارد بالا را تحت کنترول خود بگیرید.</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3356992"/>
            <a:ext cx="3972042" cy="3212976"/>
          </a:xfrm>
          <a:prstGeom prst="rect">
            <a:avLst/>
          </a:prstGeom>
        </p:spPr>
      </p:pic>
    </p:spTree>
    <p:extLst>
      <p:ext uri="{BB962C8B-B14F-4D97-AF65-F5344CB8AC3E}">
        <p14:creationId xmlns:p14="http://schemas.microsoft.com/office/powerpoint/2010/main" val="2358124514"/>
      </p:ext>
    </p:extLst>
  </p:cSld>
  <p:clrMapOvr>
    <a:masterClrMapping/>
  </p:clrMapOvr>
  <p:transition spd="slow">
    <p:pull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8758" y="382384"/>
            <a:ext cx="7633742" cy="3982720"/>
          </a:xfrm>
        </p:spPr>
        <p:txBody>
          <a:bodyPr>
            <a:normAutofit fontScale="90000"/>
          </a:bodyPr>
          <a:lstStyle/>
          <a:p>
            <a:pPr algn="ctr"/>
            <a:br>
              <a:rPr lang="fa-IR" sz="5400">
                <a:solidFill>
                  <a:srgbClr val="2A1A00"/>
                </a:solidFill>
              </a:rPr>
            </a:br>
            <a:r>
              <a:rPr lang="en-US" sz="5400">
                <a:solidFill>
                  <a:srgbClr val="2A1A00"/>
                </a:solidFill>
              </a:rPr>
              <a:t>IOT</a:t>
            </a:r>
            <a:br>
              <a:rPr lang="fa-IR" sz="5400" dirty="0">
                <a:solidFill>
                  <a:srgbClr val="2A1A00"/>
                </a:solidFill>
              </a:rPr>
            </a:br>
            <a:br>
              <a:rPr lang="fa-IR" sz="5400" dirty="0">
                <a:solidFill>
                  <a:srgbClr val="2A1A00"/>
                </a:solidFill>
              </a:rPr>
            </a:br>
            <a:br>
              <a:rPr lang="fa-IR" sz="5400" dirty="0">
                <a:solidFill>
                  <a:srgbClr val="2A1A00"/>
                </a:solidFill>
              </a:rPr>
            </a:br>
            <a:r>
              <a:rPr lang="fa-IR" sz="5400" dirty="0">
                <a:solidFill>
                  <a:srgbClr val="2A1A00"/>
                </a:solidFill>
              </a:rPr>
              <a:t>اینترنت اشیا</a:t>
            </a:r>
            <a:endParaRPr lang="en-US" dirty="0"/>
          </a:p>
        </p:txBody>
      </p:sp>
      <p:sp>
        <p:nvSpPr>
          <p:cNvPr id="2" name="Slide Number Placeholder 1"/>
          <p:cNvSpPr>
            <a:spLocks noGrp="1"/>
          </p:cNvSpPr>
          <p:nvPr>
            <p:ph type="sldNum" sz="quarter" idx="12"/>
          </p:nvPr>
        </p:nvSpPr>
        <p:spPr/>
        <p:txBody>
          <a:bodyPr/>
          <a:lstStyle/>
          <a:p>
            <a:fld id="{0093B1B8-3A50-47F7-BCEC-4C30030FB62B}" type="slidenum">
              <a:rPr lang="fa-IR" smtClean="0"/>
              <a:pPr/>
              <a:t>4</a:t>
            </a:fld>
            <a:endParaRPr lang="fa-IR"/>
          </a:p>
        </p:txBody>
      </p:sp>
    </p:spTree>
    <p:extLst>
      <p:ext uri="{BB962C8B-B14F-4D97-AF65-F5344CB8AC3E}">
        <p14:creationId xmlns:p14="http://schemas.microsoft.com/office/powerpoint/2010/main" val="3790533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a:solidFill>
                  <a:srgbClr val="C00000"/>
                </a:solidFill>
                <a:cs typeface="B Titr" pitchFamily="2" charset="-78"/>
              </a:rPr>
              <a:t>دستگاه کارتخوان</a:t>
            </a:r>
          </a:p>
        </p:txBody>
      </p:sp>
      <p:sp>
        <p:nvSpPr>
          <p:cNvPr id="5" name="Slide Number Placeholder 4"/>
          <p:cNvSpPr>
            <a:spLocks noGrp="1"/>
          </p:cNvSpPr>
          <p:nvPr>
            <p:ph type="sldNum" sz="quarter" idx="12"/>
          </p:nvPr>
        </p:nvSpPr>
        <p:spPr/>
        <p:txBody>
          <a:bodyPr/>
          <a:lstStyle/>
          <a:p>
            <a:fld id="{0093B1B8-3A50-47F7-BCEC-4C30030FB62B}" type="slidenum">
              <a:rPr lang="fa-IR" smtClean="0"/>
              <a:pPr/>
              <a:t>40</a:t>
            </a:fld>
            <a:endParaRPr lang="fa-IR"/>
          </a:p>
        </p:txBody>
      </p:sp>
      <p:sp>
        <p:nvSpPr>
          <p:cNvPr id="3" name="Text Placeholder 2"/>
          <p:cNvSpPr>
            <a:spLocks noGrp="1"/>
          </p:cNvSpPr>
          <p:nvPr>
            <p:ph type="body" idx="4294967295"/>
          </p:nvPr>
        </p:nvSpPr>
        <p:spPr>
          <a:xfrm>
            <a:off x="323529" y="1797050"/>
            <a:ext cx="7753671" cy="2443163"/>
          </a:xfrm>
        </p:spPr>
        <p:txBody>
          <a:bodyPr>
            <a:normAutofit/>
          </a:bodyPr>
          <a:lstStyle/>
          <a:p>
            <a:pPr marL="0" indent="0" algn="just" rtl="1">
              <a:buNone/>
            </a:pPr>
            <a:r>
              <a:rPr lang="fa-IR" sz="2000" b="0" dirty="0">
                <a:solidFill>
                  <a:schemeClr val="tx1"/>
                </a:solidFill>
                <a:cs typeface="B Nazanin" pitchFamily="2" charset="-78"/>
              </a:rPr>
              <a:t>در ساختمان هاي پرتردد ادارات، اعم ازدولتي و غير دولتي، دفاتر مهندسي، فروشگاه ها و ... کنترل و نظارت بر رفت و آمد و تعيين سطح دسترسي پرسنل و مراجعه کنندگان از اهميت ويژه برخوردار است. </a:t>
            </a:r>
          </a:p>
          <a:p>
            <a:pPr marL="0" indent="0" algn="just" rtl="1">
              <a:buNone/>
            </a:pPr>
            <a:r>
              <a:rPr lang="fa-IR" sz="2000" b="0" dirty="0">
                <a:solidFill>
                  <a:schemeClr val="tx1"/>
                </a:solidFill>
                <a:cs typeface="B Nazanin" pitchFamily="2" charset="-78"/>
              </a:rPr>
              <a:t>کارکرد آسان وايمني بالا ،استفاده از اين دستگاه را بسيارسهل آسان نموده. فقط کافيست که افراد، کارت و يا تگ مغناطيسي خود را به دستگاه کارتخوان نزديک کنند تا درب ساختمان و يا درب قسمت مورد نظر آنها باز شود. </a:t>
            </a:r>
          </a:p>
          <a:p>
            <a:pPr marL="0" indent="0" algn="just" rtl="1">
              <a:buNone/>
            </a:pPr>
            <a:endParaRPr lang="fa-IR" sz="2000" b="0" dirty="0">
              <a:solidFill>
                <a:schemeClr val="tx1"/>
              </a:solidFill>
              <a:cs typeface="B Nazanin" pitchFamily="2" charset="-78"/>
            </a:endParaRPr>
          </a:p>
        </p:txBody>
      </p:sp>
      <p:pic>
        <p:nvPicPr>
          <p:cNvPr id="4" name="Picture 3" descr="http://www.hooshmandbms.com/upload/banner/orginal/ecuri13775191029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5195" y="4240566"/>
            <a:ext cx="4380865" cy="2381885"/>
          </a:xfrm>
          <a:prstGeom prst="rect">
            <a:avLst/>
          </a:prstGeom>
          <a:noFill/>
          <a:ln>
            <a:noFill/>
          </a:ln>
        </p:spPr>
      </p:pic>
    </p:spTree>
    <p:extLst>
      <p:ext uri="{BB962C8B-B14F-4D97-AF65-F5344CB8AC3E}">
        <p14:creationId xmlns:p14="http://schemas.microsoft.com/office/powerpoint/2010/main" val="3661367208"/>
      </p:ext>
    </p:extLst>
  </p:cSld>
  <p:clrMapOvr>
    <a:masterClrMapping/>
  </p:clrMapOvr>
  <p:transition spd="slow">
    <p:cover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5400" cap="none" spc="0" dirty="0">
                <a:solidFill>
                  <a:srgbClr val="C00000"/>
                </a:solidFill>
                <a:latin typeface="Gill Sans MT" panose="020B0502020104020203"/>
                <a:cs typeface="B Titr" pitchFamily="2" charset="-78"/>
              </a:rPr>
              <a:t>توربین بادی</a:t>
            </a:r>
            <a:br>
              <a:rPr lang="fa-IR" sz="5400" cap="none" spc="0" dirty="0">
                <a:solidFill>
                  <a:srgbClr val="C00000"/>
                </a:solidFill>
                <a:latin typeface="Gill Sans MT" panose="020B0502020104020203"/>
                <a:cs typeface="B Titr" pitchFamily="2" charset="-78"/>
              </a:rPr>
            </a:br>
            <a:endParaRPr lang="en-US" dirty="0"/>
          </a:p>
        </p:txBody>
      </p:sp>
      <p:sp>
        <p:nvSpPr>
          <p:cNvPr id="3" name="Slide Number Placeholder 2"/>
          <p:cNvSpPr>
            <a:spLocks noGrp="1"/>
          </p:cNvSpPr>
          <p:nvPr>
            <p:ph type="sldNum" sz="quarter" idx="12"/>
          </p:nvPr>
        </p:nvSpPr>
        <p:spPr/>
        <p:txBody>
          <a:bodyPr/>
          <a:lstStyle/>
          <a:p>
            <a:fld id="{0093B1B8-3A50-47F7-BCEC-4C30030FB62B}" type="slidenum">
              <a:rPr lang="fa-IR" smtClean="0"/>
              <a:pPr/>
              <a:t>41</a:t>
            </a:fld>
            <a:endParaRPr lang="fa-IR"/>
          </a:p>
        </p:txBody>
      </p:sp>
      <p:sp>
        <p:nvSpPr>
          <p:cNvPr id="4" name="Rectangle 3"/>
          <p:cNvSpPr/>
          <p:nvPr/>
        </p:nvSpPr>
        <p:spPr>
          <a:xfrm>
            <a:off x="774812" y="1468592"/>
            <a:ext cx="6984776" cy="3416320"/>
          </a:xfrm>
          <a:prstGeom prst="rect">
            <a:avLst/>
          </a:prstGeom>
        </p:spPr>
        <p:txBody>
          <a:bodyPr wrap="square">
            <a:spAutoFit/>
          </a:bodyPr>
          <a:lstStyle/>
          <a:p>
            <a:pPr lvl="0" algn="just"/>
            <a:r>
              <a:rPr lang="fa-IR" dirty="0"/>
              <a:t>بهره برداری از انرژی باد تفکر بسیار قدیمی می باشد.</a:t>
            </a:r>
          </a:p>
          <a:p>
            <a:pPr lvl="0" algn="just"/>
            <a:r>
              <a:rPr lang="fa-IR" dirty="0"/>
              <a:t>باد در اثر گرم شدن زمین توسط خورشید به وجود می آید.</a:t>
            </a:r>
          </a:p>
          <a:p>
            <a:pPr lvl="0" algn="just"/>
            <a:r>
              <a:rPr lang="fa-IR" dirty="0"/>
              <a:t>توربین های بادی انرژی جنیشی باد را به الکتریسیته پاک تبدیل می کند.</a:t>
            </a:r>
          </a:p>
          <a:p>
            <a:pPr lvl="0" algn="just"/>
            <a:endParaRPr lang="fa-IR" dirty="0"/>
          </a:p>
          <a:p>
            <a:pPr marL="285750" lvl="0" indent="-285750" algn="just">
              <a:buFont typeface="Arial" panose="020B0604020202020204" pitchFamily="34" charset="0"/>
              <a:buChar char="•"/>
            </a:pPr>
            <a:r>
              <a:rPr lang="fa-IR" dirty="0"/>
              <a:t>مزایای استفاده از انرژی باد:</a:t>
            </a:r>
          </a:p>
          <a:p>
            <a:pPr marL="742950" lvl="1" indent="-285750" algn="just">
              <a:buFont typeface="Arial" panose="020B0604020202020204" pitchFamily="34" charset="0"/>
              <a:buChar char="•"/>
            </a:pPr>
            <a:r>
              <a:rPr lang="fa-IR" dirty="0"/>
              <a:t>رایگان بودن</a:t>
            </a:r>
          </a:p>
          <a:p>
            <a:pPr marL="742950" lvl="1" indent="-285750" algn="just">
              <a:buFont typeface="Arial" panose="020B0604020202020204" pitchFamily="34" charset="0"/>
              <a:buChar char="•"/>
            </a:pPr>
            <a:r>
              <a:rPr lang="fa-IR" dirty="0"/>
              <a:t>نداشتن آلودگی زیست محیطی</a:t>
            </a:r>
          </a:p>
          <a:p>
            <a:pPr marL="742950" lvl="1" indent="-285750" algn="just">
              <a:buFont typeface="Arial" panose="020B0604020202020204" pitchFamily="34" charset="0"/>
              <a:buChar char="•"/>
            </a:pPr>
            <a:r>
              <a:rPr lang="fa-IR" dirty="0"/>
              <a:t>عدم نیاز به سوخت</a:t>
            </a:r>
          </a:p>
          <a:p>
            <a:pPr marL="742950" lvl="1" indent="-285750" algn="just">
              <a:buFont typeface="Arial" panose="020B0604020202020204" pitchFamily="34" charset="0"/>
              <a:buChar char="•"/>
            </a:pPr>
            <a:r>
              <a:rPr lang="fa-IR" dirty="0"/>
              <a:t>بدون نیاز به آب</a:t>
            </a:r>
          </a:p>
          <a:p>
            <a:pPr lvl="0" algn="just"/>
            <a:endParaRPr lang="fa-IR" dirty="0"/>
          </a:p>
          <a:p>
            <a:pPr lvl="0" algn="just"/>
            <a:r>
              <a:rPr lang="fa-IR" dirty="0"/>
              <a:t>امروزه استفاده از توربین های بادی خانگی نمونه ای از این بهره برداری می باشد.</a:t>
            </a:r>
          </a:p>
          <a:p>
            <a:endParaRPr lang="en-US" dirty="0"/>
          </a:p>
        </p:txBody>
      </p:sp>
    </p:spTree>
    <p:extLst>
      <p:ext uri="{BB962C8B-B14F-4D97-AF65-F5344CB8AC3E}">
        <p14:creationId xmlns:p14="http://schemas.microsoft.com/office/powerpoint/2010/main" val="2141110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5400" dirty="0">
                <a:solidFill>
                  <a:srgbClr val="C00000"/>
                </a:solidFill>
                <a:cs typeface="B Titr" pitchFamily="2" charset="-78"/>
              </a:rPr>
              <a:t>توربین بادی خانگی</a:t>
            </a:r>
            <a:br>
              <a:rPr lang="fa-IR" sz="5400" dirty="0">
                <a:solidFill>
                  <a:srgbClr val="C00000"/>
                </a:solidFill>
                <a:cs typeface="B Titr" pitchFamily="2" charset="-78"/>
              </a:rPr>
            </a:br>
            <a:endParaRPr lang="en-US" dirty="0"/>
          </a:p>
        </p:txBody>
      </p:sp>
      <p:sp>
        <p:nvSpPr>
          <p:cNvPr id="3" name="Slide Number Placeholder 2"/>
          <p:cNvSpPr>
            <a:spLocks noGrp="1"/>
          </p:cNvSpPr>
          <p:nvPr>
            <p:ph type="sldNum" sz="quarter" idx="12"/>
          </p:nvPr>
        </p:nvSpPr>
        <p:spPr/>
        <p:txBody>
          <a:bodyPr/>
          <a:lstStyle/>
          <a:p>
            <a:fld id="{0093B1B8-3A50-47F7-BCEC-4C30030FB62B}" type="slidenum">
              <a:rPr lang="fa-IR" smtClean="0"/>
              <a:pPr/>
              <a:t>42</a:t>
            </a:fld>
            <a:endParaRPr lang="fa-IR"/>
          </a:p>
        </p:txBody>
      </p:sp>
      <p:sp>
        <p:nvSpPr>
          <p:cNvPr id="4" name="Rectangle 3"/>
          <p:cNvSpPr/>
          <p:nvPr/>
        </p:nvSpPr>
        <p:spPr>
          <a:xfrm>
            <a:off x="611560" y="1844824"/>
            <a:ext cx="7776864" cy="2585323"/>
          </a:xfrm>
          <a:prstGeom prst="rect">
            <a:avLst/>
          </a:prstGeom>
        </p:spPr>
        <p:txBody>
          <a:bodyPr wrap="square">
            <a:spAutoFit/>
          </a:bodyPr>
          <a:lstStyle/>
          <a:p>
            <a:pPr marL="342900" indent="-342900">
              <a:buFont typeface="+mj-lt"/>
              <a:buAutoNum type="arabicPeriod"/>
            </a:pPr>
            <a:r>
              <a:rPr lang="fa-IR" dirty="0"/>
              <a:t>قابلیت استفاده در دمای بالا و استان های گرمسیر</a:t>
            </a:r>
          </a:p>
          <a:p>
            <a:pPr marL="342900" indent="-342900">
              <a:buFont typeface="+mj-lt"/>
              <a:buAutoNum type="arabicPeriod"/>
            </a:pPr>
            <a:r>
              <a:rPr lang="fa-IR" dirty="0"/>
              <a:t>قابل استفاده در گرد غبار و رطوبت زیاد</a:t>
            </a:r>
          </a:p>
          <a:p>
            <a:pPr marL="342900" indent="-342900">
              <a:buFont typeface="+mj-lt"/>
              <a:buAutoNum type="arabicPeriod"/>
            </a:pPr>
            <a:r>
              <a:rPr lang="fa-IR" dirty="0"/>
              <a:t>انقال آب به مناطق کم آب</a:t>
            </a:r>
          </a:p>
          <a:p>
            <a:pPr marL="342900" indent="-342900">
              <a:buFont typeface="+mj-lt"/>
              <a:buAutoNum type="arabicPeriod"/>
            </a:pPr>
            <a:endParaRPr lang="fa-IR" dirty="0"/>
          </a:p>
          <a:p>
            <a:r>
              <a:rPr lang="fa-IR" dirty="0"/>
              <a:t>با تولید برق بین 50 وات تا 10 کیلو وات می تواند هزینه های برقی را تا 50 درصد کاهش دهد.</a:t>
            </a:r>
          </a:p>
          <a:p>
            <a:r>
              <a:rPr lang="fa-IR" dirty="0"/>
              <a:t>این توربین ها دارای سیستم کنترل سرعت می باشند که می توان آنرا کنترل نمود.</a:t>
            </a:r>
          </a:p>
          <a:p>
            <a:endParaRPr lang="fa-IR" dirty="0"/>
          </a:p>
          <a:p>
            <a:pPr marL="342900" indent="-342900">
              <a:buFont typeface="+mj-lt"/>
              <a:buAutoNum type="arabicPeriod"/>
            </a:pPr>
            <a:endParaRPr lang="en-US" dirty="0"/>
          </a:p>
          <a:p>
            <a:pPr marL="342900" indent="-342900">
              <a:buFont typeface="+mj-lt"/>
              <a:buAutoNum type="arabicPeriod"/>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4725144"/>
            <a:ext cx="3811755" cy="1384937"/>
          </a:xfrm>
          <a:prstGeom prst="rect">
            <a:avLst/>
          </a:prstGeom>
        </p:spPr>
      </p:pic>
    </p:spTree>
    <p:extLst>
      <p:ext uri="{BB962C8B-B14F-4D97-AF65-F5344CB8AC3E}">
        <p14:creationId xmlns:p14="http://schemas.microsoft.com/office/powerpoint/2010/main" val="12032117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5400" dirty="0">
                <a:solidFill>
                  <a:srgbClr val="C00000"/>
                </a:solidFill>
                <a:cs typeface="B Titr" pitchFamily="2" charset="-78"/>
              </a:rPr>
              <a:t>انرژی خورشیدی</a:t>
            </a:r>
            <a:br>
              <a:rPr lang="fa-IR" sz="5400" dirty="0">
                <a:solidFill>
                  <a:srgbClr val="C00000"/>
                </a:solidFill>
                <a:cs typeface="B Titr" pitchFamily="2" charset="-78"/>
              </a:rPr>
            </a:br>
            <a:endParaRPr lang="en-US" dirty="0"/>
          </a:p>
        </p:txBody>
      </p:sp>
      <p:sp>
        <p:nvSpPr>
          <p:cNvPr id="3" name="Slide Number Placeholder 2"/>
          <p:cNvSpPr>
            <a:spLocks noGrp="1"/>
          </p:cNvSpPr>
          <p:nvPr>
            <p:ph type="sldNum" sz="quarter" idx="12"/>
          </p:nvPr>
        </p:nvSpPr>
        <p:spPr/>
        <p:txBody>
          <a:bodyPr/>
          <a:lstStyle/>
          <a:p>
            <a:fld id="{0093B1B8-3A50-47F7-BCEC-4C30030FB62B}" type="slidenum">
              <a:rPr lang="fa-IR" smtClean="0"/>
              <a:pPr/>
              <a:t>43</a:t>
            </a:fld>
            <a:endParaRPr lang="fa-IR"/>
          </a:p>
        </p:txBody>
      </p:sp>
      <p:sp>
        <p:nvSpPr>
          <p:cNvPr id="4" name="Rectangle 3"/>
          <p:cNvSpPr/>
          <p:nvPr/>
        </p:nvSpPr>
        <p:spPr>
          <a:xfrm>
            <a:off x="899592" y="1859340"/>
            <a:ext cx="7177608" cy="2031325"/>
          </a:xfrm>
          <a:prstGeom prst="rect">
            <a:avLst/>
          </a:prstGeom>
        </p:spPr>
        <p:txBody>
          <a:bodyPr wrap="square">
            <a:spAutoFit/>
          </a:bodyPr>
          <a:lstStyle/>
          <a:p>
            <a:pPr algn="just"/>
            <a:r>
              <a:rPr lang="fa-IR" dirty="0"/>
              <a:t>یکی از منابع انرژی که در بیست سال اخیر از آن استفاده می شود، خورشید است. </a:t>
            </a:r>
          </a:p>
          <a:p>
            <a:pPr algn="just"/>
            <a:r>
              <a:rPr lang="fa-IR" dirty="0"/>
              <a:t>خورشید در هر ثانیه می تواند حدود 1000 ژول انرژی برای هر متر مربع از زمین تولید کند. بنابراین با جمع کردن این انرژی می توان انرژی مورد نیاز برای بسیاری از کارها را تامین کرد.</a:t>
            </a:r>
          </a:p>
          <a:p>
            <a:pPr algn="just"/>
            <a:r>
              <a:rPr lang="fa-IR" dirty="0"/>
              <a:t>اما برای عملی کردن این هدف و تبدیل کردن نور خورشید به انرژی الکتریکی از سلول های خورشیدی استفاده می شود. سلول خورشیدی یک صفحه ی الکترونیکی است که نور خورشید را به صورت مستقیم به انرژی الکتریکی تبدیل می کند.</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4293096"/>
            <a:ext cx="2969902" cy="1979440"/>
          </a:xfrm>
          <a:prstGeom prst="rect">
            <a:avLst/>
          </a:prstGeom>
        </p:spPr>
      </p:pic>
    </p:spTree>
    <p:extLst>
      <p:ext uri="{BB962C8B-B14F-4D97-AF65-F5344CB8AC3E}">
        <p14:creationId xmlns:p14="http://schemas.microsoft.com/office/powerpoint/2010/main" val="2129901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628" y="116632"/>
            <a:ext cx="5766250" cy="769441"/>
          </a:xfrm>
          <a:prstGeom prst="rect">
            <a:avLst/>
          </a:prstGeom>
          <a:noFill/>
        </p:spPr>
        <p:txBody>
          <a:bodyPr wrap="square" rtlCol="1">
            <a:spAutoFit/>
          </a:bodyPr>
          <a:lstStyle/>
          <a:p>
            <a:pPr algn="ctr"/>
            <a:r>
              <a:rPr lang="fa-IR" sz="4400" dirty="0">
                <a:solidFill>
                  <a:srgbClr val="C00000"/>
                </a:solidFill>
                <a:cs typeface="B Titr" pitchFamily="2" charset="-78"/>
              </a:rPr>
              <a:t>باتری خورشیدی</a:t>
            </a:r>
          </a:p>
        </p:txBody>
      </p:sp>
      <p:sp>
        <p:nvSpPr>
          <p:cNvPr id="3" name="Slide Number Placeholder 2"/>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44</a:t>
            </a:fld>
            <a:endParaRPr lang="fa-IR">
              <a:solidFill>
                <a:prstClr val="black">
                  <a:lumMod val="65000"/>
                  <a:lumOff val="35000"/>
                </a:prstClr>
              </a:solidFill>
            </a:endParaRPr>
          </a:p>
        </p:txBody>
      </p:sp>
      <p:sp>
        <p:nvSpPr>
          <p:cNvPr id="4" name="TextBox 3"/>
          <p:cNvSpPr txBox="1"/>
          <p:nvPr/>
        </p:nvSpPr>
        <p:spPr>
          <a:xfrm>
            <a:off x="973341" y="1322626"/>
            <a:ext cx="7416824" cy="5078313"/>
          </a:xfrm>
          <a:prstGeom prst="rect">
            <a:avLst/>
          </a:prstGeom>
          <a:noFill/>
        </p:spPr>
        <p:txBody>
          <a:bodyPr wrap="square" rtlCol="0">
            <a:spAutoFit/>
          </a:bodyPr>
          <a:lstStyle/>
          <a:p>
            <a:pPr algn="just"/>
            <a:r>
              <a:rPr lang="fa-IR" dirty="0">
                <a:solidFill>
                  <a:prstClr val="black"/>
                </a:solidFill>
                <a:cs typeface="+mj-cs"/>
              </a:rPr>
              <a:t>عیبی که سیستم های خورشیدی دارند این است که تا وقتی نور خورشید وجود داشته باشد، می توان از انرژی تولید شده توسط آن استفاده نمود. ولی در هنگام شب که نور خورشید نیست، هیچ راهی برای دریافت این انرژی وجود ندارد. در چنین زمانی باتری های خورشیدی به کمک می آیند.</a:t>
            </a:r>
          </a:p>
          <a:p>
            <a:pPr algn="just"/>
            <a:endParaRPr lang="fa-IR" dirty="0">
              <a:solidFill>
                <a:prstClr val="black"/>
              </a:solidFill>
              <a:cs typeface="+mj-cs"/>
            </a:endParaRPr>
          </a:p>
          <a:p>
            <a:pPr algn="just"/>
            <a:r>
              <a:rPr lang="fa-IR" dirty="0">
                <a:solidFill>
                  <a:prstClr val="black"/>
                </a:solidFill>
                <a:cs typeface="+mj-cs"/>
              </a:rPr>
              <a:t>انواع باتری خورشیدی:</a:t>
            </a:r>
          </a:p>
          <a:p>
            <a:pPr marL="342900" indent="-342900" algn="just" fontAlgn="base">
              <a:buFont typeface="+mj-lt"/>
              <a:buAutoNum type="arabicPeriod"/>
            </a:pPr>
            <a:r>
              <a:rPr lang="fa-IR" dirty="0">
                <a:solidFill>
                  <a:prstClr val="black"/>
                </a:solidFill>
                <a:cs typeface="+mj-cs"/>
              </a:rPr>
              <a:t>باتری های لید اسید یا سرب اسید</a:t>
            </a:r>
          </a:p>
          <a:p>
            <a:pPr marL="342900" indent="-342900" algn="just" fontAlgn="base">
              <a:buFont typeface="+mj-lt"/>
              <a:buAutoNum type="arabicPeriod"/>
            </a:pPr>
            <a:r>
              <a:rPr lang="fa-IR" dirty="0">
                <a:solidFill>
                  <a:prstClr val="black"/>
                </a:solidFill>
                <a:cs typeface="+mj-cs"/>
              </a:rPr>
              <a:t>باتری های خورشیدی لیتیومی</a:t>
            </a:r>
          </a:p>
          <a:p>
            <a:pPr marL="342900" indent="-342900" algn="just" fontAlgn="base">
              <a:buFont typeface="+mj-lt"/>
              <a:buAutoNum type="arabicPeriod"/>
            </a:pPr>
            <a:r>
              <a:rPr lang="fa-IR" dirty="0">
                <a:solidFill>
                  <a:prstClr val="black"/>
                </a:solidFill>
                <a:cs typeface="+mj-cs"/>
              </a:rPr>
              <a:t>باتری های ساخته شده از آب نمک</a:t>
            </a:r>
          </a:p>
          <a:p>
            <a:pPr marL="285750" indent="-285750" algn="just" fontAlgn="base">
              <a:buFont typeface="Arial" panose="020B0604020202020204" pitchFamily="34" charset="0"/>
              <a:buChar char="•"/>
            </a:pPr>
            <a:endParaRPr lang="fa-IR" dirty="0">
              <a:solidFill>
                <a:prstClr val="black"/>
              </a:solidFill>
              <a:cs typeface="+mj-cs"/>
            </a:endParaRPr>
          </a:p>
          <a:p>
            <a:pPr algn="just" fontAlgn="base"/>
            <a:r>
              <a:rPr lang="fa-IR" dirty="0">
                <a:solidFill>
                  <a:prstClr val="black"/>
                </a:solidFill>
                <a:cs typeface="+mj-cs"/>
              </a:rPr>
              <a:t>مزایای باتری خورشیدی:</a:t>
            </a:r>
          </a:p>
          <a:p>
            <a:pPr marL="285750" indent="-285750" algn="just">
              <a:buFont typeface="Arial" panose="020B0604020202020204" pitchFamily="34" charset="0"/>
              <a:buChar char="•"/>
            </a:pPr>
            <a:r>
              <a:rPr lang="fa-IR" dirty="0">
                <a:solidFill>
                  <a:prstClr val="black"/>
                </a:solidFill>
                <a:cs typeface="+mj-cs"/>
              </a:rPr>
              <a:t>با خرید باتری خورشیدی و نصب آن می توان در طولانی مدت، انرژی مصرفی خود را به صورت ارزان تولید نمود.</a:t>
            </a:r>
          </a:p>
          <a:p>
            <a:pPr marL="285750" indent="-285750" algn="just">
              <a:buFont typeface="Arial" panose="020B0604020202020204" pitchFamily="34" charset="0"/>
              <a:buChar char="•"/>
            </a:pPr>
            <a:r>
              <a:rPr lang="fa-IR" dirty="0">
                <a:solidFill>
                  <a:prstClr val="black"/>
                </a:solidFill>
                <a:cs typeface="+mj-cs"/>
              </a:rPr>
              <a:t>این سیستم ها قابل حمل بوده و در هر نقطه از کشور قابل نصب می باشند.</a:t>
            </a:r>
          </a:p>
          <a:p>
            <a:pPr marL="285750" indent="-285750" algn="just">
              <a:buFont typeface="Arial" panose="020B0604020202020204" pitchFamily="34" charset="0"/>
              <a:buChar char="•"/>
            </a:pPr>
            <a:r>
              <a:rPr lang="fa-IR" dirty="0">
                <a:solidFill>
                  <a:prstClr val="black"/>
                </a:solidFill>
                <a:cs typeface="+mj-cs"/>
              </a:rPr>
              <a:t>نصب و نگهداری این سیستم ها بسیار آسان می باشد.</a:t>
            </a:r>
          </a:p>
          <a:p>
            <a:pPr marL="285750" indent="-285750" algn="just">
              <a:buFont typeface="Arial" panose="020B0604020202020204" pitchFamily="34" charset="0"/>
              <a:buChar char="•"/>
            </a:pPr>
            <a:r>
              <a:rPr lang="fa-IR" dirty="0">
                <a:solidFill>
                  <a:prstClr val="black"/>
                </a:solidFill>
                <a:cs typeface="+mj-cs"/>
              </a:rPr>
              <a:t>این سیستم ها در برابر شرایط نامساعد آب و هوایی بسیار مقاوم هستند.</a:t>
            </a:r>
          </a:p>
          <a:p>
            <a:pPr marL="285750" indent="-285750" algn="just">
              <a:buFont typeface="Arial" panose="020B0604020202020204" pitchFamily="34" charset="0"/>
              <a:buChar char="•"/>
            </a:pPr>
            <a:r>
              <a:rPr lang="fa-IR" dirty="0">
                <a:solidFill>
                  <a:prstClr val="black"/>
                </a:solidFill>
                <a:cs typeface="+mj-cs"/>
              </a:rPr>
              <a:t>این سیستم ها طول عمر بالای ۲۰ سال دارند.</a:t>
            </a:r>
          </a:p>
          <a:p>
            <a:pPr marL="285750" indent="-285750" fontAlgn="base">
              <a:buFont typeface="Arial" panose="020B0604020202020204" pitchFamily="34" charset="0"/>
              <a:buChar char="•"/>
            </a:pPr>
            <a:endParaRPr lang="fa-IR" dirty="0">
              <a:solidFill>
                <a:prstClr val="black"/>
              </a:solidFill>
              <a:cs typeface="+mj-cs"/>
            </a:endParaRPr>
          </a:p>
          <a:p>
            <a:endParaRPr lang="fa-IR" dirty="0">
              <a:solidFill>
                <a:prstClr val="black"/>
              </a:solidFill>
              <a:cs typeface="+mj-cs"/>
            </a:endParaRPr>
          </a:p>
        </p:txBody>
      </p:sp>
    </p:spTree>
    <p:extLst>
      <p:ext uri="{BB962C8B-B14F-4D97-AF65-F5344CB8AC3E}">
        <p14:creationId xmlns:p14="http://schemas.microsoft.com/office/powerpoint/2010/main" val="304044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rtl="1"/>
            <a:r>
              <a:rPr lang="fa-IR" b="1" dirty="0">
                <a:solidFill>
                  <a:srgbClr val="C00000"/>
                </a:solidFill>
              </a:rPr>
              <a:t>سیستم مدیریت باتری</a:t>
            </a:r>
            <a:endParaRPr lang="en-US" dirty="0">
              <a:solidFill>
                <a:srgbClr val="C00000"/>
              </a:solidFill>
            </a:endParaRPr>
          </a:p>
        </p:txBody>
      </p:sp>
      <p:sp>
        <p:nvSpPr>
          <p:cNvPr id="4" name="Content Placeholder 3"/>
          <p:cNvSpPr>
            <a:spLocks noGrp="1"/>
          </p:cNvSpPr>
          <p:nvPr>
            <p:ph idx="1"/>
          </p:nvPr>
        </p:nvSpPr>
        <p:spPr>
          <a:xfrm>
            <a:off x="762000" y="1417638"/>
            <a:ext cx="7620000" cy="4800600"/>
          </a:xfrm>
        </p:spPr>
        <p:txBody>
          <a:bodyPr>
            <a:normAutofit/>
          </a:bodyPr>
          <a:lstStyle/>
          <a:p>
            <a:pPr marL="0" indent="0" algn="just" rtl="1">
              <a:buNone/>
            </a:pPr>
            <a:r>
              <a:rPr lang="fa-IR" dirty="0">
                <a:solidFill>
                  <a:schemeClr val="tx1"/>
                </a:solidFill>
                <a:cs typeface="+mj-cs"/>
              </a:rPr>
              <a:t>اهداف اصلی مشترک برای همه سیستم های مدیریت باتری عبارت­اند از:</a:t>
            </a:r>
          </a:p>
          <a:p>
            <a:pPr marL="0" indent="0" algn="just" rtl="1">
              <a:buNone/>
            </a:pPr>
            <a:r>
              <a:rPr lang="fa-IR" dirty="0">
                <a:solidFill>
                  <a:schemeClr val="tx1"/>
                </a:solidFill>
                <a:cs typeface="+mj-cs"/>
              </a:rPr>
              <a:t>۱- حفاظت از آسیب سل باتری</a:t>
            </a:r>
          </a:p>
          <a:p>
            <a:pPr marL="0" indent="0" algn="just" rtl="1">
              <a:buNone/>
            </a:pPr>
            <a:r>
              <a:rPr lang="fa-IR" dirty="0">
                <a:solidFill>
                  <a:schemeClr val="tx1"/>
                </a:solidFill>
                <a:cs typeface="+mj-cs"/>
              </a:rPr>
              <a:t>۲- افزایش طول عمر باتری</a:t>
            </a:r>
          </a:p>
          <a:p>
            <a:pPr marL="0" indent="0" algn="just" rtl="1">
              <a:buNone/>
            </a:pPr>
            <a:r>
              <a:rPr lang="fa-IR" dirty="0">
                <a:solidFill>
                  <a:schemeClr val="tx1"/>
                </a:solidFill>
                <a:cs typeface="+mj-cs"/>
              </a:rPr>
              <a:t>۳- نگهداری باتری در حالتی که قادر باشد الزامات کاربردی برنامه مورد استفاده را برآورده کند.</a:t>
            </a:r>
          </a:p>
          <a:p>
            <a:pPr marL="0" indent="0" algn="just" rtl="1">
              <a:buNone/>
            </a:pPr>
            <a:endParaRPr lang="fa-IR" dirty="0">
              <a:solidFill>
                <a:schemeClr val="tx1"/>
              </a:solidFill>
              <a:cs typeface="+mj-cs"/>
            </a:endParaRPr>
          </a:p>
          <a:p>
            <a:pPr marL="0" indent="0" algn="just" rtl="1">
              <a:buNone/>
            </a:pPr>
            <a:r>
              <a:rPr lang="fa-IR" dirty="0">
                <a:solidFill>
                  <a:schemeClr val="tx1"/>
                </a:solidFill>
                <a:cs typeface="+mj-cs"/>
              </a:rPr>
              <a:t>عملکرد های این سیستم:</a:t>
            </a:r>
          </a:p>
          <a:p>
            <a:pPr algn="just" rtl="1"/>
            <a:r>
              <a:rPr lang="fa-IR" dirty="0">
                <a:solidFill>
                  <a:schemeClr val="tx1"/>
                </a:solidFill>
                <a:cs typeface="+mj-cs"/>
              </a:rPr>
              <a:t>حفاظت سل باتری</a:t>
            </a:r>
          </a:p>
          <a:p>
            <a:pPr algn="just" rtl="1"/>
            <a:r>
              <a:rPr lang="fa-IR" dirty="0">
                <a:solidFill>
                  <a:schemeClr val="tx1"/>
                </a:solidFill>
                <a:cs typeface="+mj-cs"/>
              </a:rPr>
              <a:t>کنترل شارژ</a:t>
            </a:r>
          </a:p>
          <a:p>
            <a:pPr algn="just" rtl="1"/>
            <a:r>
              <a:rPr lang="fa-IR" dirty="0">
                <a:solidFill>
                  <a:schemeClr val="tx1"/>
                </a:solidFill>
                <a:cs typeface="+mj-cs"/>
              </a:rPr>
              <a:t>تعیین وضعیت شارژ باتری</a:t>
            </a:r>
          </a:p>
          <a:p>
            <a:pPr algn="just" rtl="1"/>
            <a:r>
              <a:rPr lang="fa-IR" dirty="0">
                <a:solidFill>
                  <a:schemeClr val="tx1"/>
                </a:solidFill>
                <a:cs typeface="+mj-cs"/>
              </a:rPr>
              <a:t>تعیین وضعیت سلامت باتری</a:t>
            </a:r>
            <a:endParaRPr lang="en-US" dirty="0">
              <a:solidFill>
                <a:schemeClr val="tx1"/>
              </a:solidFill>
              <a:cs typeface="+mj-cs"/>
            </a:endParaRPr>
          </a:p>
        </p:txBody>
      </p:sp>
      <p:sp>
        <p:nvSpPr>
          <p:cNvPr id="2" name="Slide Number Placeholder 1"/>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45</a:t>
            </a:fld>
            <a:endParaRPr lang="fa-IR">
              <a:solidFill>
                <a:prstClr val="black">
                  <a:lumMod val="65000"/>
                  <a:lumOff val="35000"/>
                </a:prstClr>
              </a:solidFill>
            </a:endParaRPr>
          </a:p>
        </p:txBody>
      </p:sp>
    </p:spTree>
    <p:extLst>
      <p:ext uri="{BB962C8B-B14F-4D97-AF65-F5344CB8AC3E}">
        <p14:creationId xmlns:p14="http://schemas.microsoft.com/office/powerpoint/2010/main" val="2466405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fa-IR" dirty="0"/>
          </a:p>
          <a:p>
            <a:pPr marL="0" indent="0" algn="ctr">
              <a:buNone/>
            </a:pPr>
            <a:endParaRPr lang="fa-IR" dirty="0"/>
          </a:p>
          <a:p>
            <a:pPr marL="0" indent="0" algn="ctr">
              <a:buNone/>
            </a:pPr>
            <a:r>
              <a:rPr lang="fa-IR" sz="9600" b="1" dirty="0">
                <a:cs typeface="+mj-cs"/>
              </a:rPr>
              <a:t>باسداکت </a:t>
            </a:r>
          </a:p>
          <a:p>
            <a:pPr marL="0" indent="0" algn="ctr">
              <a:buNone/>
            </a:pPr>
            <a:endParaRPr lang="fa-IR" dirty="0"/>
          </a:p>
          <a:p>
            <a:pPr marL="0" indent="0" algn="ctr">
              <a:buNone/>
            </a:pPr>
            <a:endParaRPr lang="en-US" dirty="0"/>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46</a:t>
            </a:fld>
            <a:endParaRPr lang="fa-IR">
              <a:solidFill>
                <a:prstClr val="black">
                  <a:lumMod val="65000"/>
                  <a:lumOff val="35000"/>
                </a:prstClr>
              </a:solidFill>
            </a:endParaRPr>
          </a:p>
        </p:txBody>
      </p:sp>
    </p:spTree>
    <p:extLst>
      <p:ext uri="{BB962C8B-B14F-4D97-AF65-F5344CB8AC3E}">
        <p14:creationId xmlns:p14="http://schemas.microsoft.com/office/powerpoint/2010/main" val="2461474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99592" y="2420888"/>
            <a:ext cx="7633742" cy="3593591"/>
          </a:xfrm>
        </p:spPr>
        <p:txBody>
          <a:bodyPr>
            <a:normAutofit lnSpcReduction="10000"/>
          </a:bodyPr>
          <a:lstStyle/>
          <a:p>
            <a:pPr algn="just" rtl="1" fontAlgn="base"/>
            <a:r>
              <a:rPr lang="fa-IR" dirty="0">
                <a:solidFill>
                  <a:srgbClr val="000000"/>
                </a:solidFill>
                <a:latin typeface="iransans"/>
                <a:cs typeface="+mj-cs"/>
              </a:rPr>
              <a:t>باسداکت (</a:t>
            </a:r>
            <a:r>
              <a:rPr lang="en-US" dirty="0" err="1">
                <a:solidFill>
                  <a:srgbClr val="000000"/>
                </a:solidFill>
                <a:latin typeface="iransans"/>
                <a:cs typeface="+mj-cs"/>
              </a:rPr>
              <a:t>Busduct</a:t>
            </a:r>
            <a:r>
              <a:rPr lang="en-US" dirty="0">
                <a:solidFill>
                  <a:srgbClr val="000000"/>
                </a:solidFill>
                <a:latin typeface="iransans"/>
                <a:cs typeface="+mj-cs"/>
              </a:rPr>
              <a:t>) </a:t>
            </a:r>
            <a:r>
              <a:rPr lang="fa-IR" dirty="0">
                <a:solidFill>
                  <a:srgbClr val="000000"/>
                </a:solidFill>
                <a:latin typeface="iransans"/>
                <a:cs typeface="+mj-cs"/>
              </a:rPr>
              <a:t>چیست و چه کاربردی دارد :</a:t>
            </a:r>
            <a:endParaRPr lang="fa-IR" dirty="0">
              <a:solidFill>
                <a:srgbClr val="000000"/>
              </a:solidFill>
              <a:latin typeface="yekan"/>
              <a:cs typeface="+mj-cs"/>
            </a:endParaRPr>
          </a:p>
          <a:p>
            <a:pPr algn="just" rtl="1" fontAlgn="base"/>
            <a:r>
              <a:rPr lang="fa-IR" dirty="0">
                <a:solidFill>
                  <a:srgbClr val="000000"/>
                </a:solidFill>
                <a:latin typeface="iransans"/>
                <a:cs typeface="+mj-cs"/>
              </a:rPr>
              <a:t>باسداکت” همانطوری که از نام آن پیداست از دو قسمت اصلی “باس”(</a:t>
            </a:r>
            <a:r>
              <a:rPr lang="en-US" dirty="0">
                <a:solidFill>
                  <a:srgbClr val="000000"/>
                </a:solidFill>
                <a:latin typeface="iransans"/>
                <a:cs typeface="+mj-cs"/>
              </a:rPr>
              <a:t>Bus) </a:t>
            </a:r>
            <a:r>
              <a:rPr lang="fa-IR" dirty="0">
                <a:solidFill>
                  <a:srgbClr val="000000"/>
                </a:solidFill>
                <a:latin typeface="iransans"/>
                <a:cs typeface="+mj-cs"/>
              </a:rPr>
              <a:t>و “داکت”(</a:t>
            </a:r>
            <a:r>
              <a:rPr lang="en-US" dirty="0">
                <a:solidFill>
                  <a:srgbClr val="000000"/>
                </a:solidFill>
                <a:latin typeface="iransans"/>
                <a:cs typeface="+mj-cs"/>
              </a:rPr>
              <a:t>Duct) </a:t>
            </a:r>
            <a:r>
              <a:rPr lang="fa-IR" dirty="0">
                <a:solidFill>
                  <a:srgbClr val="000000"/>
                </a:solidFill>
                <a:latin typeface="iransans"/>
                <a:cs typeface="+mj-cs"/>
              </a:rPr>
              <a:t>تشکیل می شود. “باس” همان شینه مسی یا آلومینیومی هادی جریان برق است که وظیفه انتقال برق را برعهده دارد و “داکت” نیز کانال پیش ساخته الکتریکی است که باسهای انرژی درون آن قرار می گیرند.</a:t>
            </a:r>
            <a:br>
              <a:rPr lang="fa-IR" dirty="0">
                <a:solidFill>
                  <a:srgbClr val="000000"/>
                </a:solidFill>
                <a:latin typeface="iransans"/>
                <a:cs typeface="+mj-cs"/>
              </a:rPr>
            </a:br>
            <a:r>
              <a:rPr lang="fa-IR" dirty="0">
                <a:solidFill>
                  <a:srgbClr val="000000"/>
                </a:solidFill>
                <a:latin typeface="iransans"/>
                <a:cs typeface="+mj-cs"/>
              </a:rPr>
              <a:t>نامهای دیگر باسداکت، “باسبار ترانکینگ” (</a:t>
            </a:r>
            <a:r>
              <a:rPr lang="en-US" dirty="0" err="1">
                <a:solidFill>
                  <a:srgbClr val="000000"/>
                </a:solidFill>
                <a:latin typeface="iransans"/>
                <a:cs typeface="+mj-cs"/>
              </a:rPr>
              <a:t>Busbar</a:t>
            </a:r>
            <a:r>
              <a:rPr lang="en-US" dirty="0">
                <a:solidFill>
                  <a:srgbClr val="000000"/>
                </a:solidFill>
                <a:latin typeface="iransans"/>
                <a:cs typeface="+mj-cs"/>
              </a:rPr>
              <a:t> </a:t>
            </a:r>
            <a:r>
              <a:rPr lang="en-US" dirty="0" err="1">
                <a:solidFill>
                  <a:srgbClr val="000000"/>
                </a:solidFill>
                <a:latin typeface="iransans"/>
                <a:cs typeface="+mj-cs"/>
              </a:rPr>
              <a:t>Trunking</a:t>
            </a:r>
            <a:r>
              <a:rPr lang="en-US" dirty="0">
                <a:solidFill>
                  <a:srgbClr val="000000"/>
                </a:solidFill>
                <a:latin typeface="iransans"/>
                <a:cs typeface="+mj-cs"/>
              </a:rPr>
              <a:t>) </a:t>
            </a:r>
            <a:r>
              <a:rPr lang="fa-IR" dirty="0">
                <a:solidFill>
                  <a:srgbClr val="000000"/>
                </a:solidFill>
                <a:latin typeface="iransans"/>
                <a:cs typeface="+mj-cs"/>
              </a:rPr>
              <a:t>و “باس وی” (</a:t>
            </a:r>
            <a:r>
              <a:rPr lang="en-US" dirty="0" err="1">
                <a:solidFill>
                  <a:srgbClr val="000000"/>
                </a:solidFill>
                <a:latin typeface="iransans"/>
                <a:cs typeface="+mj-cs"/>
              </a:rPr>
              <a:t>Busway</a:t>
            </a:r>
            <a:r>
              <a:rPr lang="en-US" dirty="0">
                <a:solidFill>
                  <a:srgbClr val="000000"/>
                </a:solidFill>
                <a:latin typeface="iransans"/>
                <a:cs typeface="+mj-cs"/>
              </a:rPr>
              <a:t>) </a:t>
            </a:r>
            <a:r>
              <a:rPr lang="fa-IR" dirty="0">
                <a:solidFill>
                  <a:srgbClr val="000000"/>
                </a:solidFill>
                <a:latin typeface="iransans"/>
                <a:cs typeface="+mj-cs"/>
              </a:rPr>
              <a:t>هستند که معناهای مشابهی دارند. “ترانکینگ” به معنای کانال پیش ساخته الکتریکی آماده هادی گذاری می باشد که این هادیها می توانند کابلهای مسی یا باسبارهای مسی یا آلومینیومی باشند.</a:t>
            </a:r>
            <a:endParaRPr lang="fa-IR" dirty="0">
              <a:solidFill>
                <a:srgbClr val="000000"/>
              </a:solidFill>
              <a:latin typeface="yekan"/>
              <a:cs typeface="+mj-cs"/>
            </a:endParaRPr>
          </a:p>
          <a:p>
            <a:pPr algn="just" rtl="1"/>
            <a:br>
              <a:rPr lang="fa-IR" dirty="0">
                <a:cs typeface="+mj-cs"/>
              </a:rPr>
            </a:br>
            <a:endParaRPr lang="en-US" dirty="0">
              <a:cs typeface="+mj-cs"/>
            </a:endParaRPr>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47</a:t>
            </a:fld>
            <a:endParaRPr lang="fa-IR">
              <a:solidFill>
                <a:prstClr val="black">
                  <a:lumMod val="65000"/>
                  <a:lumOff val="35000"/>
                </a:prstClr>
              </a:solidFill>
            </a:endParaRPr>
          </a:p>
        </p:txBody>
      </p:sp>
    </p:spTree>
    <p:extLst>
      <p:ext uri="{BB962C8B-B14F-4D97-AF65-F5344CB8AC3E}">
        <p14:creationId xmlns:p14="http://schemas.microsoft.com/office/powerpoint/2010/main" val="31839871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48</a:t>
            </a:fld>
            <a:endParaRPr lang="fa-IR">
              <a:solidFill>
                <a:prstClr val="black">
                  <a:lumMod val="65000"/>
                  <a:lumOff val="35000"/>
                </a:prstClr>
              </a:solidFill>
            </a:endParaRPr>
          </a:p>
        </p:txBody>
      </p:sp>
      <p:pic>
        <p:nvPicPr>
          <p:cNvPr id="1026" name="Picture 2" descr="C:\Users\herasat\Desktop\c0cbe063ba324b24a763781b3ddeb6f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444500"/>
            <a:ext cx="7720533" cy="619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9676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base"/>
            <a:br>
              <a:rPr lang="en-US" sz="3100" dirty="0">
                <a:solidFill>
                  <a:srgbClr val="000000"/>
                </a:solidFill>
                <a:latin typeface="iransans"/>
              </a:rPr>
            </a:br>
            <a:r>
              <a:rPr lang="fa-IR" sz="3100" dirty="0">
                <a:solidFill>
                  <a:srgbClr val="000000"/>
                </a:solidFill>
                <a:latin typeface="iransans"/>
              </a:rPr>
              <a:t>مهمترین کاربردهای سیستم باسداکت در صنعت برق</a:t>
            </a:r>
            <a:br>
              <a:rPr lang="fa-IR" dirty="0">
                <a:solidFill>
                  <a:srgbClr val="000000"/>
                </a:solidFill>
                <a:latin typeface="yekan"/>
              </a:rPr>
            </a:br>
            <a:endParaRPr lang="en-US" dirty="0"/>
          </a:p>
        </p:txBody>
      </p:sp>
      <p:sp>
        <p:nvSpPr>
          <p:cNvPr id="3" name="Content Placeholder 2"/>
          <p:cNvSpPr>
            <a:spLocks noGrp="1"/>
          </p:cNvSpPr>
          <p:nvPr>
            <p:ph idx="1"/>
          </p:nvPr>
        </p:nvSpPr>
        <p:spPr/>
        <p:txBody>
          <a:bodyPr>
            <a:normAutofit/>
          </a:bodyPr>
          <a:lstStyle/>
          <a:p>
            <a:pPr algn="just" rtl="1" fontAlgn="base"/>
            <a:r>
              <a:rPr lang="fa-IR" dirty="0">
                <a:solidFill>
                  <a:srgbClr val="000000"/>
                </a:solidFill>
                <a:latin typeface="iransans"/>
                <a:cs typeface="+mj-cs"/>
              </a:rPr>
              <a:t>۱- استفاده از سیستم مدرن باسداکت بجای سیستم سنتی کابل،</a:t>
            </a:r>
            <a:r>
              <a:rPr lang="fa-IR" dirty="0">
                <a:solidFill>
                  <a:srgbClr val="000000"/>
                </a:solidFill>
                <a:latin typeface="iransans"/>
                <a:cs typeface="+mj-cs"/>
                <a:hlinkClick r:id="rId2"/>
              </a:rPr>
              <a:t>سینی کابل</a:t>
            </a:r>
            <a:r>
              <a:rPr lang="fa-IR" dirty="0">
                <a:solidFill>
                  <a:srgbClr val="000000"/>
                </a:solidFill>
                <a:latin typeface="iransans"/>
                <a:cs typeface="+mj-cs"/>
              </a:rPr>
              <a:t>،نردبان کابل و </a:t>
            </a:r>
            <a:r>
              <a:rPr lang="fa-IR" dirty="0">
                <a:solidFill>
                  <a:srgbClr val="000000"/>
                </a:solidFill>
                <a:latin typeface="iransans"/>
                <a:cs typeface="+mj-cs"/>
                <a:hlinkClick r:id="rId3"/>
              </a:rPr>
              <a:t>تابلوهای توزیع</a:t>
            </a:r>
            <a:r>
              <a:rPr lang="fa-IR" dirty="0">
                <a:solidFill>
                  <a:srgbClr val="000000"/>
                </a:solidFill>
                <a:latin typeface="iransans"/>
                <a:cs typeface="+mj-cs"/>
              </a:rPr>
              <a:t> ورودی برق در </a:t>
            </a:r>
            <a:r>
              <a:rPr lang="fa-IR" dirty="0">
                <a:solidFill>
                  <a:srgbClr val="00B0F0"/>
                </a:solidFill>
                <a:latin typeface="iransans"/>
                <a:cs typeface="+mj-cs"/>
              </a:rPr>
              <a:t>صنایع و کارخانجات </a:t>
            </a:r>
            <a:r>
              <a:rPr lang="fa-IR" dirty="0">
                <a:solidFill>
                  <a:srgbClr val="000000"/>
                </a:solidFill>
                <a:latin typeface="iransans"/>
                <a:cs typeface="+mj-cs"/>
              </a:rPr>
              <a:t>جهت برقرسانی به دستگاههای مختلف برقی تکفاز و سه فاز. در این کاربرد، باسداکتها جای کابلها ، سینی کابلها و نردبان کابلها را می گیرند و جعبه های انشعابی که بر روی بدنه باسداکت در فواصل معین تعبیه می شود،جای تابلوهای توزیع ورودی برق را می گیرند.در این حالت، در فضای اشغال شده توسط کابلها و زمان و سرعت طراحی، نصب و راه اندازی صرفه جویی قابل توجهی انجام می گردد و مزایای بیشتری از جمله </a:t>
            </a:r>
            <a:r>
              <a:rPr lang="fa-IR" dirty="0">
                <a:solidFill>
                  <a:srgbClr val="00B050"/>
                </a:solidFill>
                <a:latin typeface="iransans"/>
                <a:cs typeface="+mj-cs"/>
              </a:rPr>
              <a:t>عدم آتش سوزی،عبور آمپراژهای بالاتر،سهولت جابجایی دستگاهها بدون محدودیت و امکان آسان توسعه آینده سیستم برقرسانی نصیب صنعتگر خواهد گردید</a:t>
            </a:r>
            <a:r>
              <a:rPr lang="fa-IR" dirty="0">
                <a:solidFill>
                  <a:srgbClr val="000000"/>
                </a:solidFill>
                <a:latin typeface="iransans"/>
                <a:cs typeface="+mj-cs"/>
              </a:rPr>
              <a:t>.بطور مشابه،جهت سیستم روشنایی کارخانجات از باسداکتهای روشنایی استفاده می گردد.</a:t>
            </a:r>
            <a:endParaRPr lang="fa-IR" dirty="0">
              <a:solidFill>
                <a:srgbClr val="000000"/>
              </a:solidFill>
              <a:latin typeface="yekan"/>
              <a:cs typeface="+mj-cs"/>
            </a:endParaRPr>
          </a:p>
          <a:p>
            <a:pPr algn="r" rtl="1"/>
            <a:endParaRPr lang="en-US" dirty="0">
              <a:cs typeface="+mj-cs"/>
            </a:endParaRPr>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49</a:t>
            </a:fld>
            <a:endParaRPr lang="fa-IR">
              <a:solidFill>
                <a:prstClr val="black">
                  <a:lumMod val="65000"/>
                  <a:lumOff val="35000"/>
                </a:prstClr>
              </a:solidFill>
            </a:endParaRPr>
          </a:p>
        </p:txBody>
      </p:sp>
    </p:spTree>
    <p:extLst>
      <p:ext uri="{BB962C8B-B14F-4D97-AF65-F5344CB8AC3E}">
        <p14:creationId xmlns:p14="http://schemas.microsoft.com/office/powerpoint/2010/main" val="1417102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8800" dirty="0">
                <a:solidFill>
                  <a:srgbClr val="2A1A00"/>
                </a:solidFill>
              </a:rPr>
              <a:t>IOT</a:t>
            </a:r>
            <a:endParaRPr lang="en-US" dirty="0"/>
          </a:p>
        </p:txBody>
      </p:sp>
      <p:sp>
        <p:nvSpPr>
          <p:cNvPr id="3" name="Content Placeholder 2"/>
          <p:cNvSpPr>
            <a:spLocks noGrp="1"/>
          </p:cNvSpPr>
          <p:nvPr>
            <p:ph idx="1"/>
          </p:nvPr>
        </p:nvSpPr>
        <p:spPr>
          <a:xfrm>
            <a:off x="429782" y="1628800"/>
            <a:ext cx="7620000" cy="4800600"/>
          </a:xfrm>
        </p:spPr>
        <p:txBody>
          <a:bodyPr>
            <a:normAutofit/>
          </a:bodyPr>
          <a:lstStyle/>
          <a:p>
            <a:pPr algn="justLow" rtl="1"/>
            <a:r>
              <a:rPr lang="fa-IR" b="1" dirty="0">
                <a:solidFill>
                  <a:srgbClr val="202122"/>
                </a:solidFill>
                <a:latin typeface="-apple-system"/>
                <a:cs typeface="+mj-cs"/>
              </a:rPr>
              <a:t>اینترنت اشیاء</a:t>
            </a:r>
            <a:r>
              <a:rPr lang="fa-IR" dirty="0">
                <a:solidFill>
                  <a:srgbClr val="202122"/>
                </a:solidFill>
                <a:latin typeface="-apple-system"/>
                <a:cs typeface="+mj-cs"/>
              </a:rPr>
              <a:t> به زبان ساده یعنی ارتباط </a:t>
            </a:r>
            <a:r>
              <a:rPr lang="fa-IR" dirty="0">
                <a:solidFill>
                  <a:srgbClr val="3366CC"/>
                </a:solidFill>
                <a:latin typeface="-apple-system"/>
                <a:cs typeface="+mj-cs"/>
                <a:hlinkClick r:id="rId2" tooltip="حسگر"/>
              </a:rPr>
              <a:t>حس‌گرها</a:t>
            </a:r>
            <a:r>
              <a:rPr lang="fa-IR" dirty="0">
                <a:solidFill>
                  <a:srgbClr val="202122"/>
                </a:solidFill>
                <a:latin typeface="-apple-system"/>
                <a:cs typeface="+mj-cs"/>
              </a:rPr>
              <a:t> و دستگاه‌ها با شبکه </a:t>
            </a:r>
            <a:r>
              <a:rPr lang="fa-IR" dirty="0">
                <a:solidFill>
                  <a:srgbClr val="3366CC"/>
                </a:solidFill>
                <a:latin typeface="-apple-system"/>
                <a:cs typeface="+mj-cs"/>
                <a:hlinkClick r:id="rId3" tooltip="اینترنت"/>
              </a:rPr>
              <a:t>اینترنت</a:t>
            </a:r>
            <a:r>
              <a:rPr lang="fa-IR" dirty="0">
                <a:solidFill>
                  <a:srgbClr val="202122"/>
                </a:solidFill>
                <a:latin typeface="-apple-system"/>
                <a:cs typeface="+mj-cs"/>
              </a:rPr>
              <a:t> که از طریق این ارتباط و تعامل بین لوازم متصل به شبکه و کاربران دارای دسترسی مجاز به این </a:t>
            </a:r>
            <a:r>
              <a:rPr lang="fa-IR" dirty="0">
                <a:solidFill>
                  <a:srgbClr val="3366CC"/>
                </a:solidFill>
                <a:latin typeface="-apple-system"/>
                <a:cs typeface="+mj-cs"/>
                <a:hlinkClick r:id="rId4" tooltip="شبکه"/>
              </a:rPr>
              <a:t>شبکه</a:t>
            </a:r>
            <a:r>
              <a:rPr lang="fa-IR" dirty="0">
                <a:solidFill>
                  <a:srgbClr val="202122"/>
                </a:solidFill>
                <a:latin typeface="-apple-system"/>
                <a:cs typeface="+mj-cs"/>
              </a:rPr>
              <a:t>، امکان مشاهده و کنترل لوازم متصل به شبکه برای کاربران آن فراهم می‌شود.</a:t>
            </a:r>
          </a:p>
          <a:p>
            <a:pPr algn="justLow" rtl="1"/>
            <a:r>
              <a:rPr lang="fa-IR" dirty="0">
                <a:solidFill>
                  <a:srgbClr val="202122"/>
                </a:solidFill>
                <a:latin typeface="-apple-system"/>
                <a:cs typeface="+mj-cs"/>
              </a:rPr>
              <a:t>این مفهوم می‌تواند به سادگی ارتباط یک گوشی هوشمند با تلویزیون یا به پیچیدگی نظارت بر </a:t>
            </a:r>
            <a:r>
              <a:rPr lang="fa-IR" dirty="0">
                <a:solidFill>
                  <a:srgbClr val="3366CC"/>
                </a:solidFill>
                <a:latin typeface="-apple-system"/>
                <a:cs typeface="+mj-cs"/>
                <a:hlinkClick r:id="rId5" tooltip="زیرساخت"/>
              </a:rPr>
              <a:t>زیرساخت‌های</a:t>
            </a:r>
            <a:r>
              <a:rPr lang="fa-IR" dirty="0">
                <a:solidFill>
                  <a:srgbClr val="202122"/>
                </a:solidFill>
                <a:latin typeface="-apple-system"/>
                <a:cs typeface="+mj-cs"/>
              </a:rPr>
              <a:t> شهری و ترافیک باشد. از ماشین لباسشویی و یخچال گرفته تا پوشاک؛ این شبکه بسیاری از دستگاه‌های اطراف ما را در بر می‌گیرد.</a:t>
            </a:r>
          </a:p>
          <a:p>
            <a:pPr algn="justLow" rtl="1"/>
            <a:r>
              <a:rPr lang="fa-IR" dirty="0">
                <a:solidFill>
                  <a:srgbClr val="202122"/>
                </a:solidFill>
                <a:latin typeface="-apple-system"/>
                <a:cs typeface="+mj-cs"/>
              </a:rPr>
              <a:t>این لوازم یا اشیاء متصل به شبکه اینترنت توسط </a:t>
            </a:r>
            <a:r>
              <a:rPr lang="fa-IR" dirty="0">
                <a:solidFill>
                  <a:srgbClr val="3366CC"/>
                </a:solidFill>
                <a:latin typeface="-apple-system"/>
                <a:cs typeface="+mj-cs"/>
                <a:hlinkClick r:id="rId6" tooltip="نرم‌افزار کاربردی"/>
              </a:rPr>
              <a:t>نرم‌افزار‌های</a:t>
            </a:r>
            <a:r>
              <a:rPr lang="fa-IR" dirty="0">
                <a:solidFill>
                  <a:srgbClr val="202122"/>
                </a:solidFill>
                <a:latin typeface="-apple-system"/>
                <a:cs typeface="+mj-cs"/>
              </a:rPr>
              <a:t> موجود در </a:t>
            </a:r>
            <a:r>
              <a:rPr lang="fa-IR" dirty="0">
                <a:solidFill>
                  <a:srgbClr val="3366CC"/>
                </a:solidFill>
                <a:latin typeface="-apple-system"/>
                <a:cs typeface="+mj-cs"/>
                <a:hlinkClick r:id="rId7" tooltip="تلفن‌های هوشمند"/>
              </a:rPr>
              <a:t>تلفن‌های هوشمند</a:t>
            </a:r>
            <a:r>
              <a:rPr lang="fa-IR" dirty="0">
                <a:solidFill>
                  <a:srgbClr val="202122"/>
                </a:solidFill>
                <a:latin typeface="-apple-system"/>
                <a:cs typeface="+mj-cs"/>
              </a:rPr>
              <a:t>، </a:t>
            </a:r>
            <a:r>
              <a:rPr lang="fa-IR" dirty="0">
                <a:solidFill>
                  <a:srgbClr val="3366CC"/>
                </a:solidFill>
                <a:latin typeface="-apple-system"/>
                <a:cs typeface="+mj-cs"/>
                <a:hlinkClick r:id="rId8" tooltip="تبلت"/>
              </a:rPr>
              <a:t>تبلت‌ها</a:t>
            </a:r>
            <a:r>
              <a:rPr lang="fa-IR" dirty="0">
                <a:solidFill>
                  <a:srgbClr val="202122"/>
                </a:solidFill>
                <a:latin typeface="-apple-system"/>
                <a:cs typeface="+mj-cs"/>
              </a:rPr>
              <a:t>، </a:t>
            </a:r>
            <a:r>
              <a:rPr lang="fa-IR" dirty="0">
                <a:solidFill>
                  <a:srgbClr val="3366CC"/>
                </a:solidFill>
                <a:latin typeface="-apple-system"/>
                <a:cs typeface="+mj-cs"/>
                <a:hlinkClick r:id="rId9" tooltip="رایانه"/>
              </a:rPr>
              <a:t>رایانه‌ها</a:t>
            </a:r>
            <a:r>
              <a:rPr lang="fa-IR" dirty="0">
                <a:solidFill>
                  <a:srgbClr val="202122"/>
                </a:solidFill>
                <a:latin typeface="-apple-system"/>
                <a:cs typeface="+mj-cs"/>
              </a:rPr>
              <a:t>، </a:t>
            </a:r>
            <a:r>
              <a:rPr lang="fa-IR" dirty="0">
                <a:solidFill>
                  <a:srgbClr val="3366CC"/>
                </a:solidFill>
                <a:latin typeface="-apple-system"/>
                <a:cs typeface="+mj-cs"/>
                <a:hlinkClick r:id="rId10" tooltip="گجت"/>
              </a:rPr>
              <a:t>گجت یا ابزارک‌ها</a:t>
            </a:r>
            <a:r>
              <a:rPr lang="fa-IR" dirty="0">
                <a:solidFill>
                  <a:srgbClr val="202122"/>
                </a:solidFill>
                <a:latin typeface="-apple-system"/>
                <a:cs typeface="+mj-cs"/>
              </a:rPr>
              <a:t>، </a:t>
            </a:r>
            <a:r>
              <a:rPr lang="fa-IR" dirty="0">
                <a:solidFill>
                  <a:srgbClr val="3366CC"/>
                </a:solidFill>
                <a:latin typeface="-apple-system"/>
                <a:cs typeface="+mj-cs"/>
                <a:hlinkClick r:id="rId11" tooltip="ساعت هوشمند"/>
              </a:rPr>
              <a:t>ساعت‌های هوشمند</a:t>
            </a:r>
            <a:r>
              <a:rPr lang="fa-IR" dirty="0">
                <a:solidFill>
                  <a:srgbClr val="202122"/>
                </a:solidFill>
                <a:latin typeface="-apple-system"/>
                <a:cs typeface="+mj-cs"/>
              </a:rPr>
              <a:t>، </a:t>
            </a:r>
            <a:r>
              <a:rPr lang="fa-IR" dirty="0">
                <a:solidFill>
                  <a:srgbClr val="3366CC"/>
                </a:solidFill>
                <a:latin typeface="-apple-system"/>
                <a:cs typeface="+mj-cs"/>
                <a:hlinkClick r:id="rId12" tooltip="تلویزیون"/>
              </a:rPr>
              <a:t>تلویزیون‌ها</a:t>
            </a:r>
            <a:r>
              <a:rPr lang="fa-IR" dirty="0">
                <a:solidFill>
                  <a:srgbClr val="202122"/>
                </a:solidFill>
                <a:latin typeface="-apple-system"/>
                <a:cs typeface="+mj-cs"/>
              </a:rPr>
              <a:t> و هر شیء دیگر می‌تواند قابل کنترل و مدیریت قرار بگیرد.</a:t>
            </a:r>
            <a:endParaRPr lang="en-US" dirty="0">
              <a:cs typeface="+mj-cs"/>
            </a:endParaRPr>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5</a:t>
            </a:fld>
            <a:endParaRPr lang="fa-IR">
              <a:solidFill>
                <a:prstClr val="black">
                  <a:lumMod val="65000"/>
                  <a:lumOff val="35000"/>
                </a:prstClr>
              </a:solidFill>
            </a:endParaRPr>
          </a:p>
        </p:txBody>
      </p:sp>
    </p:spTree>
    <p:extLst>
      <p:ext uri="{BB962C8B-B14F-4D97-AF65-F5344CB8AC3E}">
        <p14:creationId xmlns:p14="http://schemas.microsoft.com/office/powerpoint/2010/main" val="34773253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548680"/>
            <a:ext cx="7633742" cy="1492132"/>
          </a:xfrm>
        </p:spPr>
        <p:txBody>
          <a:bodyPr>
            <a:normAutofit fontScale="90000"/>
          </a:bodyPr>
          <a:lstStyle/>
          <a:p>
            <a:pPr fontAlgn="base"/>
            <a:br>
              <a:rPr lang="fa-IR" dirty="0">
                <a:solidFill>
                  <a:srgbClr val="000000"/>
                </a:solidFill>
                <a:latin typeface="yekan"/>
              </a:rPr>
            </a:br>
            <a:endParaRPr lang="en-US" dirty="0"/>
          </a:p>
        </p:txBody>
      </p:sp>
      <p:sp>
        <p:nvSpPr>
          <p:cNvPr id="3" name="Content Placeholder 2"/>
          <p:cNvSpPr>
            <a:spLocks noGrp="1"/>
          </p:cNvSpPr>
          <p:nvPr>
            <p:ph idx="1"/>
          </p:nvPr>
        </p:nvSpPr>
        <p:spPr/>
        <p:txBody>
          <a:bodyPr>
            <a:normAutofit/>
          </a:bodyPr>
          <a:lstStyle/>
          <a:p>
            <a:pPr algn="just"/>
            <a:r>
              <a:rPr lang="fa-IR" sz="2400" dirty="0">
                <a:solidFill>
                  <a:srgbClr val="000000"/>
                </a:solidFill>
                <a:latin typeface="iransans"/>
                <a:cs typeface="+mj-cs"/>
              </a:rPr>
              <a:t>۲- استفاده از سیستم مدرن باسداکت بجای سیستم سنتی کابل و سینی کابل در پستهای توزیع برق حدفاصل تابلوی اصلی توزیع برق و ترانسفورماتور قدرت. </a:t>
            </a:r>
            <a:r>
              <a:rPr lang="fa-IR" sz="2400" dirty="0">
                <a:solidFill>
                  <a:srgbClr val="00B0F0"/>
                </a:solidFill>
                <a:latin typeface="iransans"/>
                <a:cs typeface="+mj-cs"/>
              </a:rPr>
              <a:t>در این کاربرد، باسداکتها جای کابلهای تک رشته زمینی </a:t>
            </a:r>
            <a:r>
              <a:rPr lang="en-US" sz="2400" dirty="0">
                <a:solidFill>
                  <a:srgbClr val="00B0F0"/>
                </a:solidFill>
                <a:latin typeface="iransans"/>
                <a:cs typeface="+mj-cs"/>
              </a:rPr>
              <a:t>PVC </a:t>
            </a:r>
            <a:r>
              <a:rPr lang="fa-IR" sz="2400" dirty="0">
                <a:solidFill>
                  <a:srgbClr val="00B0F0"/>
                </a:solidFill>
                <a:latin typeface="iransans"/>
                <a:cs typeface="+mj-cs"/>
              </a:rPr>
              <a:t>را می گیرند و اتصال ترانس به تابلو را در کمترین زمان ممکن با سرعت طراحی،نصب و راه اندازی بالا برقرار می کنند</a:t>
            </a:r>
            <a:r>
              <a:rPr lang="fa-IR" sz="2400" dirty="0">
                <a:solidFill>
                  <a:srgbClr val="000000"/>
                </a:solidFill>
                <a:latin typeface="iransans"/>
                <a:cs typeface="+mj-cs"/>
              </a:rPr>
              <a:t>.دراین حالت،از حجم زیاد کابلها بشدت کاسته شده و دیگر نیازی به عبور کابلها از ترانشه و یا احداث نیم طبقه عبور کابلها نخواهد بود و باسداکت از طریق هوایی اتصال ترانس به تابلو را در سطوح فشارضعیف و قوی برقرار می کند</a:t>
            </a:r>
            <a:r>
              <a:rPr lang="fa-IR" dirty="0">
                <a:solidFill>
                  <a:srgbClr val="000000"/>
                </a:solidFill>
                <a:latin typeface="iransans"/>
                <a:cs typeface="+mj-cs"/>
              </a:rPr>
              <a:t>.</a:t>
            </a:r>
            <a:endParaRPr lang="en-US" dirty="0">
              <a:cs typeface="+mj-cs"/>
            </a:endParaRPr>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50</a:t>
            </a:fld>
            <a:endParaRPr lang="fa-IR">
              <a:solidFill>
                <a:prstClr val="black">
                  <a:lumMod val="65000"/>
                  <a:lumOff val="35000"/>
                </a:prstClr>
              </a:solidFill>
            </a:endParaRPr>
          </a:p>
        </p:txBody>
      </p:sp>
      <p:sp>
        <p:nvSpPr>
          <p:cNvPr id="7" name="Rectangle 6"/>
          <p:cNvSpPr/>
          <p:nvPr/>
        </p:nvSpPr>
        <p:spPr>
          <a:xfrm>
            <a:off x="1403648" y="836712"/>
            <a:ext cx="7056784" cy="461665"/>
          </a:xfrm>
          <a:prstGeom prst="rect">
            <a:avLst/>
          </a:prstGeom>
        </p:spPr>
        <p:txBody>
          <a:bodyPr wrap="square">
            <a:spAutoFit/>
          </a:bodyPr>
          <a:lstStyle/>
          <a:p>
            <a:pPr algn="ctr" fontAlgn="base"/>
            <a:r>
              <a:rPr lang="fa-IR" sz="2400" b="1" dirty="0">
                <a:solidFill>
                  <a:srgbClr val="000000"/>
                </a:solidFill>
                <a:latin typeface="iransans"/>
              </a:rPr>
              <a:t>مهمترین کاربردهای سیستم باسداکت در صنعت برق </a:t>
            </a:r>
            <a:endParaRPr lang="fa-IR" sz="2400" b="1" i="0" dirty="0">
              <a:solidFill>
                <a:srgbClr val="000000"/>
              </a:solidFill>
              <a:effectLst/>
              <a:latin typeface="yekan"/>
            </a:endParaRPr>
          </a:p>
        </p:txBody>
      </p:sp>
    </p:spTree>
    <p:extLst>
      <p:ext uri="{BB962C8B-B14F-4D97-AF65-F5344CB8AC3E}">
        <p14:creationId xmlns:p14="http://schemas.microsoft.com/office/powerpoint/2010/main" val="36266092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base"/>
            <a:br>
              <a:rPr lang="en-US" dirty="0"/>
            </a:br>
            <a:r>
              <a:rPr lang="fa-IR" sz="3100" dirty="0">
                <a:solidFill>
                  <a:srgbClr val="000000"/>
                </a:solidFill>
                <a:latin typeface="iransans"/>
              </a:rPr>
              <a:t>مهمترین کاربردهای سیستم باسداکت در صنعت برق</a:t>
            </a:r>
            <a:r>
              <a:rPr lang="fa-IR" dirty="0">
                <a:solidFill>
                  <a:srgbClr val="000000"/>
                </a:solidFill>
                <a:latin typeface="iransans"/>
              </a:rPr>
              <a:t> </a:t>
            </a:r>
            <a:br>
              <a:rPr lang="fa-IR" dirty="0">
                <a:solidFill>
                  <a:srgbClr val="000000"/>
                </a:solidFill>
                <a:latin typeface="yekan"/>
              </a:rPr>
            </a:br>
            <a:endParaRPr lang="en-US" dirty="0"/>
          </a:p>
        </p:txBody>
      </p:sp>
      <p:sp>
        <p:nvSpPr>
          <p:cNvPr id="3" name="Content Placeholder 2"/>
          <p:cNvSpPr>
            <a:spLocks noGrp="1"/>
          </p:cNvSpPr>
          <p:nvPr>
            <p:ph idx="1"/>
          </p:nvPr>
        </p:nvSpPr>
        <p:spPr>
          <a:xfrm>
            <a:off x="827584" y="2276872"/>
            <a:ext cx="7633742" cy="3593591"/>
          </a:xfrm>
        </p:spPr>
        <p:txBody>
          <a:bodyPr>
            <a:normAutofit fontScale="92500"/>
          </a:bodyPr>
          <a:lstStyle/>
          <a:p>
            <a:pPr algn="just" rtl="1" fontAlgn="base"/>
            <a:r>
              <a:rPr lang="fa-IR" sz="2400" dirty="0">
                <a:solidFill>
                  <a:srgbClr val="000000"/>
                </a:solidFill>
                <a:latin typeface="iransans"/>
              </a:rPr>
              <a:t>۳- استفاده از سیستم مدرن باسداکت بجای سیستم سنتی کابل،سینی کابل،نردبان کابل و تابلوهای توزیع ورودی برق در رایزر برقرسان ساختمانهای بلند و نیمه بلند. در این کاربرد، باسداکتهای انتقال و توزیع برق بجای کابلهای برقرسان در رایزر ساختمان بصورت عمودی نصب می شوند و در طبقات توسط جعبه های انشعاب برق نصب شده بر روی باسداکتها،برق موردنیاز آن طبقه تحویل کابلهای برقرسانی خواهد شد که وظیفه انتقال برق را تا تابلوی توزیع برق واحدها </a:t>
            </a:r>
            <a:r>
              <a:rPr lang="fa-IR" sz="2400" dirty="0">
                <a:solidFill>
                  <a:schemeClr val="tx1"/>
                </a:solidFill>
                <a:latin typeface="iransans"/>
              </a:rPr>
              <a:t>دارند</a:t>
            </a:r>
            <a:r>
              <a:rPr lang="fa-IR" sz="2400" dirty="0">
                <a:solidFill>
                  <a:srgbClr val="00B0F0"/>
                </a:solidFill>
                <a:latin typeface="iransans"/>
              </a:rPr>
              <a:t>.درمسیر تابلوی اصلی توزیع برق ساختمان تا رایزر برقرسان هم باسداکتهای انتقالی که بصورت افقی نصب می شوند، می توانند جای کابلها و سینی کابلها را بگیرند.</a:t>
            </a:r>
            <a:endParaRPr lang="fa-IR" sz="2400" dirty="0">
              <a:solidFill>
                <a:srgbClr val="00B0F0"/>
              </a:solidFill>
              <a:latin typeface="yekan"/>
            </a:endParaRPr>
          </a:p>
          <a:p>
            <a:pPr algn="just" rtl="1" fontAlgn="base"/>
            <a:r>
              <a:rPr lang="fa-IR" sz="2400" dirty="0">
                <a:solidFill>
                  <a:srgbClr val="000000"/>
                </a:solidFill>
                <a:latin typeface="yekan"/>
              </a:rPr>
              <a:t> </a:t>
            </a:r>
          </a:p>
          <a:p>
            <a:pPr algn="r" rtl="1"/>
            <a:endParaRPr lang="en-US" dirty="0"/>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51</a:t>
            </a:fld>
            <a:endParaRPr lang="fa-IR">
              <a:solidFill>
                <a:prstClr val="black">
                  <a:lumMod val="65000"/>
                  <a:lumOff val="35000"/>
                </a:prstClr>
              </a:solidFill>
            </a:endParaRPr>
          </a:p>
        </p:txBody>
      </p:sp>
    </p:spTree>
    <p:extLst>
      <p:ext uri="{BB962C8B-B14F-4D97-AF65-F5344CB8AC3E}">
        <p14:creationId xmlns:p14="http://schemas.microsoft.com/office/powerpoint/2010/main" val="6469297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base"/>
            <a:r>
              <a:rPr lang="fa-IR" dirty="0">
                <a:solidFill>
                  <a:srgbClr val="000000"/>
                </a:solidFill>
                <a:latin typeface="iransans"/>
              </a:rPr>
              <a:t>انواع باسداکت</a:t>
            </a:r>
            <a:br>
              <a:rPr lang="en-US" dirty="0">
                <a:solidFill>
                  <a:srgbClr val="000000"/>
                </a:solidFill>
                <a:latin typeface="iransans"/>
              </a:rPr>
            </a:br>
            <a:endParaRPr lang="en-US" dirty="0"/>
          </a:p>
        </p:txBody>
      </p:sp>
      <p:sp>
        <p:nvSpPr>
          <p:cNvPr id="3" name="Content Placeholder 2"/>
          <p:cNvSpPr>
            <a:spLocks noGrp="1"/>
          </p:cNvSpPr>
          <p:nvPr>
            <p:ph idx="1"/>
          </p:nvPr>
        </p:nvSpPr>
        <p:spPr/>
        <p:txBody>
          <a:bodyPr/>
          <a:lstStyle/>
          <a:p>
            <a:pPr fontAlgn="base"/>
            <a:r>
              <a:rPr lang="fa-IR" dirty="0">
                <a:solidFill>
                  <a:srgbClr val="000000"/>
                </a:solidFill>
                <a:latin typeface="iransans"/>
              </a:rPr>
              <a:t>باسداکت ها را با توجه به کاربرد آن ها به سه دسته اصلی زیر تقسیم می کنند :</a:t>
            </a:r>
            <a:endParaRPr lang="fa-IR" dirty="0">
              <a:solidFill>
                <a:srgbClr val="000000"/>
              </a:solidFill>
              <a:latin typeface="yekan"/>
            </a:endParaRPr>
          </a:p>
          <a:p>
            <a:pPr>
              <a:buFont typeface="Arial"/>
              <a:buChar char="•"/>
            </a:pPr>
            <a:r>
              <a:rPr lang="en-US" dirty="0">
                <a:solidFill>
                  <a:srgbClr val="000000"/>
                </a:solidFill>
                <a:latin typeface="iransans"/>
              </a:rPr>
              <a:t>Non-segregated</a:t>
            </a:r>
            <a:endParaRPr lang="en-US" dirty="0">
              <a:solidFill>
                <a:srgbClr val="000000"/>
              </a:solidFill>
              <a:latin typeface="yekan"/>
            </a:endParaRPr>
          </a:p>
          <a:p>
            <a:pPr>
              <a:buFont typeface="Arial"/>
              <a:buChar char="•"/>
            </a:pPr>
            <a:r>
              <a:rPr lang="en-US" dirty="0">
                <a:solidFill>
                  <a:srgbClr val="000000"/>
                </a:solidFill>
                <a:latin typeface="iransans"/>
              </a:rPr>
              <a:t> Segregated</a:t>
            </a:r>
            <a:endParaRPr lang="en-US" dirty="0">
              <a:solidFill>
                <a:srgbClr val="000000"/>
              </a:solidFill>
              <a:latin typeface="yekan"/>
            </a:endParaRPr>
          </a:p>
          <a:p>
            <a:pPr>
              <a:buFont typeface="Arial"/>
              <a:buChar char="•"/>
            </a:pPr>
            <a:r>
              <a:rPr lang="en-US" dirty="0">
                <a:solidFill>
                  <a:srgbClr val="000000"/>
                </a:solidFill>
                <a:latin typeface="iransans"/>
              </a:rPr>
              <a:t> Isolated phase</a:t>
            </a:r>
            <a:endParaRPr lang="en-US" dirty="0">
              <a:solidFill>
                <a:srgbClr val="000000"/>
              </a:solidFill>
              <a:latin typeface="yekan"/>
            </a:endParaRPr>
          </a:p>
          <a:p>
            <a:pPr fontAlgn="base"/>
            <a:r>
              <a:rPr lang="en-US" dirty="0">
                <a:solidFill>
                  <a:srgbClr val="000000"/>
                </a:solidFill>
                <a:latin typeface="yekan"/>
              </a:rPr>
              <a:t> </a:t>
            </a:r>
          </a:p>
          <a:p>
            <a:pPr algn="ctr"/>
            <a:endParaRPr lang="en-US" dirty="0"/>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52</a:t>
            </a:fld>
            <a:endParaRPr lang="fa-IR">
              <a:solidFill>
                <a:prstClr val="black">
                  <a:lumMod val="65000"/>
                  <a:lumOff val="35000"/>
                </a:prstClr>
              </a:solidFill>
            </a:endParaRPr>
          </a:p>
        </p:txBody>
      </p:sp>
    </p:spTree>
    <p:extLst>
      <p:ext uri="{BB962C8B-B14F-4D97-AF65-F5344CB8AC3E}">
        <p14:creationId xmlns:p14="http://schemas.microsoft.com/office/powerpoint/2010/main" val="12228271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000000"/>
                </a:solidFill>
                <a:latin typeface="iransans"/>
              </a:rPr>
              <a:t>انواع باسداکت</a:t>
            </a:r>
            <a:endParaRPr lang="en-US" dirty="0"/>
          </a:p>
        </p:txBody>
      </p:sp>
      <p:sp>
        <p:nvSpPr>
          <p:cNvPr id="3" name="Content Placeholder 2"/>
          <p:cNvSpPr>
            <a:spLocks noGrp="1"/>
          </p:cNvSpPr>
          <p:nvPr>
            <p:ph idx="1"/>
          </p:nvPr>
        </p:nvSpPr>
        <p:spPr/>
        <p:txBody>
          <a:bodyPr/>
          <a:lstStyle/>
          <a:p>
            <a:pPr algn="just" rtl="1" fontAlgn="base"/>
            <a:r>
              <a:rPr lang="fa-IR" dirty="0">
                <a:solidFill>
                  <a:srgbClr val="000000"/>
                </a:solidFill>
                <a:latin typeface="iransans"/>
                <a:cs typeface="+mj-cs"/>
              </a:rPr>
              <a:t>1</a:t>
            </a:r>
            <a:r>
              <a:rPr lang="en-US" dirty="0">
                <a:solidFill>
                  <a:srgbClr val="000000"/>
                </a:solidFill>
                <a:latin typeface="iransans"/>
                <a:cs typeface="+mj-cs"/>
              </a:rPr>
              <a:t>-</a:t>
            </a:r>
            <a:r>
              <a:rPr lang="fa-IR" dirty="0">
                <a:solidFill>
                  <a:srgbClr val="000000"/>
                </a:solidFill>
                <a:latin typeface="iransans"/>
                <a:cs typeface="+mj-cs"/>
              </a:rPr>
              <a:t> </a:t>
            </a:r>
            <a:r>
              <a:rPr lang="en-US" dirty="0">
                <a:solidFill>
                  <a:srgbClr val="000000"/>
                </a:solidFill>
                <a:latin typeface="yekan"/>
                <a:cs typeface="+mj-cs"/>
              </a:rPr>
              <a:t>Non-segregated</a:t>
            </a:r>
          </a:p>
          <a:p>
            <a:pPr algn="just" rtl="1" fontAlgn="base"/>
            <a:r>
              <a:rPr lang="fa-IR" dirty="0">
                <a:solidFill>
                  <a:srgbClr val="000000"/>
                </a:solidFill>
                <a:latin typeface="iransans"/>
                <a:cs typeface="+mj-cs"/>
              </a:rPr>
              <a:t>در این نوع باسداکت تمام فاز ها در یک محفظه قرار گرفته و هیچ گونه مانعی بین فازها قرار نمی گیرد. این باسداکت ها بسیار ساده هستند و در سیستم های </a:t>
            </a:r>
            <a:r>
              <a:rPr lang="fa-IR" b="1" dirty="0">
                <a:solidFill>
                  <a:srgbClr val="000000"/>
                </a:solidFill>
                <a:latin typeface="iransans"/>
                <a:cs typeface="+mj-cs"/>
              </a:rPr>
              <a:t>فشار ضعیف</a:t>
            </a:r>
            <a:r>
              <a:rPr lang="fa-IR" dirty="0">
                <a:solidFill>
                  <a:srgbClr val="000000"/>
                </a:solidFill>
                <a:latin typeface="iransans"/>
                <a:cs typeface="+mj-cs"/>
              </a:rPr>
              <a:t> از آن ها استفاده می شود.</a:t>
            </a:r>
            <a:endParaRPr lang="fa-IR" dirty="0">
              <a:solidFill>
                <a:srgbClr val="000000"/>
              </a:solidFill>
              <a:latin typeface="yekan"/>
              <a:cs typeface="+mj-cs"/>
            </a:endParaRPr>
          </a:p>
          <a:p>
            <a:pPr algn="just" rtl="1" fontAlgn="base"/>
            <a:r>
              <a:rPr lang="fa-IR" dirty="0">
                <a:solidFill>
                  <a:srgbClr val="000000"/>
                </a:solidFill>
                <a:latin typeface="iransans"/>
                <a:cs typeface="+mj-cs"/>
              </a:rPr>
              <a:t>باسداکت </a:t>
            </a:r>
            <a:r>
              <a:rPr lang="en-US" dirty="0">
                <a:solidFill>
                  <a:srgbClr val="000000"/>
                </a:solidFill>
                <a:latin typeface="iransans"/>
                <a:cs typeface="+mj-cs"/>
              </a:rPr>
              <a:t>Non-segregated </a:t>
            </a:r>
            <a:r>
              <a:rPr lang="fa-IR" dirty="0">
                <a:solidFill>
                  <a:srgbClr val="000000"/>
                </a:solidFill>
                <a:latin typeface="iransans"/>
                <a:cs typeface="+mj-cs"/>
              </a:rPr>
              <a:t>می تواند تا </a:t>
            </a:r>
            <a:r>
              <a:rPr lang="fa-IR" b="1" dirty="0">
                <a:solidFill>
                  <a:srgbClr val="000000"/>
                </a:solidFill>
                <a:latin typeface="iransans"/>
                <a:cs typeface="+mj-cs"/>
              </a:rPr>
              <a:t>6000 آمپر جریان</a:t>
            </a:r>
            <a:r>
              <a:rPr lang="fa-IR" dirty="0">
                <a:solidFill>
                  <a:srgbClr val="000000"/>
                </a:solidFill>
                <a:latin typeface="iransans"/>
                <a:cs typeface="+mj-cs"/>
              </a:rPr>
              <a:t> را نیز از خود عبور دهد.</a:t>
            </a:r>
            <a:endParaRPr lang="fa-IR" dirty="0">
              <a:solidFill>
                <a:srgbClr val="000000"/>
              </a:solidFill>
              <a:latin typeface="yekan"/>
              <a:cs typeface="+mj-cs"/>
            </a:endParaRPr>
          </a:p>
          <a:p>
            <a:pPr algn="just" rtl="1" fontAlgn="base"/>
            <a:r>
              <a:rPr lang="fa-IR" dirty="0">
                <a:solidFill>
                  <a:srgbClr val="000000"/>
                </a:solidFill>
                <a:latin typeface="yekan"/>
                <a:cs typeface="+mj-cs"/>
              </a:rPr>
              <a:t> </a:t>
            </a:r>
          </a:p>
          <a:p>
            <a:pPr algn="l" rtl="1"/>
            <a:endParaRPr lang="en-US" dirty="0">
              <a:cs typeface="+mj-cs"/>
            </a:endParaRPr>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53</a:t>
            </a:fld>
            <a:endParaRPr lang="fa-IR">
              <a:solidFill>
                <a:prstClr val="black">
                  <a:lumMod val="65000"/>
                  <a:lumOff val="35000"/>
                </a:prstClr>
              </a:solidFill>
            </a:endParaRPr>
          </a:p>
        </p:txBody>
      </p:sp>
    </p:spTree>
    <p:extLst>
      <p:ext uri="{BB962C8B-B14F-4D97-AF65-F5344CB8AC3E}">
        <p14:creationId xmlns:p14="http://schemas.microsoft.com/office/powerpoint/2010/main" val="16165480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38758" y="404664"/>
            <a:ext cx="7633742" cy="5474929"/>
          </a:xfrm>
        </p:spPr>
        <p:txBody>
          <a:bodyPr/>
          <a:lstStyle/>
          <a:p>
            <a:pPr marL="0" indent="0">
              <a:buNone/>
            </a:pPr>
            <a:r>
              <a:rPr lang="en-US" dirty="0">
                <a:solidFill>
                  <a:srgbClr val="000000"/>
                </a:solidFill>
                <a:latin typeface="yekan"/>
              </a:rPr>
              <a:t>                                                             </a:t>
            </a:r>
            <a:endParaRPr lang="en-US" dirty="0"/>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54</a:t>
            </a:fld>
            <a:endParaRPr lang="fa-IR">
              <a:solidFill>
                <a:prstClr val="black">
                  <a:lumMod val="65000"/>
                  <a:lumOff val="35000"/>
                </a:prstClr>
              </a:solidFill>
            </a:endParaRPr>
          </a:p>
        </p:txBody>
      </p:sp>
      <p:sp>
        <p:nvSpPr>
          <p:cNvPr id="5" name="Rectangle 4"/>
          <p:cNvSpPr/>
          <p:nvPr/>
        </p:nvSpPr>
        <p:spPr>
          <a:xfrm>
            <a:off x="10261600" y="3812272"/>
            <a:ext cx="2286000" cy="646331"/>
          </a:xfrm>
          <a:prstGeom prst="rect">
            <a:avLst/>
          </a:prstGeom>
        </p:spPr>
        <p:txBody>
          <a:bodyPr>
            <a:spAutoFit/>
          </a:bodyPr>
          <a:lstStyle/>
          <a:p>
            <a:r>
              <a:rPr lang="en-US" dirty="0">
                <a:solidFill>
                  <a:srgbClr val="000000"/>
                </a:solidFill>
                <a:latin typeface="yekan"/>
              </a:rPr>
              <a:t>                                                             </a:t>
            </a:r>
            <a:endParaRPr lang="en-US" dirty="0"/>
          </a:p>
        </p:txBody>
      </p:sp>
      <p:pic>
        <p:nvPicPr>
          <p:cNvPr id="1026" name="Picture 2" descr="C:\Users\herasat\Desktop\2b510bed30c04ab78f533281468a19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4964"/>
            <a:ext cx="9525000" cy="762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3295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38758" y="332656"/>
            <a:ext cx="7633742" cy="5546937"/>
          </a:xfrm>
        </p:spPr>
        <p:txBody>
          <a:bodyPr/>
          <a:lstStyle/>
          <a:p>
            <a:endParaRPr lang="en-US" dirty="0"/>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55</a:t>
            </a:fld>
            <a:endParaRPr lang="fa-IR">
              <a:solidFill>
                <a:prstClr val="black">
                  <a:lumMod val="65000"/>
                  <a:lumOff val="35000"/>
                </a:prstClr>
              </a:solidFill>
            </a:endParaRPr>
          </a:p>
        </p:txBody>
      </p:sp>
      <p:pic>
        <p:nvPicPr>
          <p:cNvPr id="2050" name="Picture 2" descr="C:\Users\herasat\Desktop\0cc6cc1fb3604271b2e8a7fa7346e9d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32656"/>
            <a:ext cx="7632847"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7608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000000"/>
                </a:solidFill>
                <a:latin typeface="iransans"/>
              </a:rPr>
              <a:t>انواع باسداکت</a:t>
            </a:r>
            <a:endParaRPr lang="en-US" dirty="0"/>
          </a:p>
        </p:txBody>
      </p:sp>
      <p:sp>
        <p:nvSpPr>
          <p:cNvPr id="3" name="Content Placeholder 2"/>
          <p:cNvSpPr>
            <a:spLocks noGrp="1"/>
          </p:cNvSpPr>
          <p:nvPr>
            <p:ph idx="1"/>
          </p:nvPr>
        </p:nvSpPr>
        <p:spPr/>
        <p:txBody>
          <a:bodyPr/>
          <a:lstStyle/>
          <a:p>
            <a:pPr algn="just" rtl="1" fontAlgn="base"/>
            <a:r>
              <a:rPr lang="fa-IR" dirty="0">
                <a:solidFill>
                  <a:srgbClr val="000000"/>
                </a:solidFill>
                <a:latin typeface="iransans"/>
                <a:cs typeface="+mj-cs"/>
              </a:rPr>
              <a:t>2</a:t>
            </a:r>
            <a:r>
              <a:rPr lang="en-US" dirty="0">
                <a:solidFill>
                  <a:srgbClr val="000000"/>
                </a:solidFill>
                <a:latin typeface="iransans"/>
                <a:cs typeface="+mj-cs"/>
              </a:rPr>
              <a:t>-</a:t>
            </a:r>
            <a:r>
              <a:rPr lang="fa-IR" dirty="0">
                <a:solidFill>
                  <a:srgbClr val="000000"/>
                </a:solidFill>
                <a:latin typeface="iransans"/>
                <a:cs typeface="+mj-cs"/>
              </a:rPr>
              <a:t> </a:t>
            </a:r>
            <a:r>
              <a:rPr lang="en-US" dirty="0">
                <a:solidFill>
                  <a:srgbClr val="000000"/>
                </a:solidFill>
                <a:latin typeface="yekan"/>
                <a:cs typeface="+mj-cs"/>
              </a:rPr>
              <a:t>Segregated</a:t>
            </a:r>
          </a:p>
          <a:p>
            <a:pPr algn="just" rtl="1" fontAlgn="base"/>
            <a:r>
              <a:rPr lang="fa-IR" dirty="0">
                <a:solidFill>
                  <a:srgbClr val="000000"/>
                </a:solidFill>
                <a:latin typeface="iransans"/>
                <a:cs typeface="+mj-cs"/>
              </a:rPr>
              <a:t>در این مدل نیز تمامی فازها در یک محفظه قرار دارند اما در بین تمام فاز موانعی قرار خواهد گرفت. این موانع ایجاد یک شیلدینگ مغناطیسی کرده و باسبارها را از یکدیگر به لحاظ مغناطیسی جدا می کند.</a:t>
            </a:r>
            <a:endParaRPr lang="fa-IR" dirty="0">
              <a:solidFill>
                <a:srgbClr val="000000"/>
              </a:solidFill>
              <a:latin typeface="yekan"/>
              <a:cs typeface="+mj-cs"/>
            </a:endParaRPr>
          </a:p>
          <a:p>
            <a:pPr algn="just" rtl="1" fontAlgn="base"/>
            <a:r>
              <a:rPr lang="fa-IR" dirty="0">
                <a:solidFill>
                  <a:srgbClr val="000000"/>
                </a:solidFill>
                <a:latin typeface="iransans"/>
                <a:cs typeface="+mj-cs"/>
              </a:rPr>
              <a:t>این نوع از باسداکت ها معمولا می توانند </a:t>
            </a:r>
            <a:r>
              <a:rPr lang="fa-IR" b="1" dirty="0">
                <a:solidFill>
                  <a:srgbClr val="000000"/>
                </a:solidFill>
                <a:latin typeface="iransans"/>
                <a:cs typeface="+mj-cs"/>
              </a:rPr>
              <a:t>جریان های نامی بالای 2000 آمپر</a:t>
            </a:r>
            <a:r>
              <a:rPr lang="fa-IR" dirty="0">
                <a:solidFill>
                  <a:srgbClr val="000000"/>
                </a:solidFill>
                <a:latin typeface="iransans"/>
                <a:cs typeface="+mj-cs"/>
              </a:rPr>
              <a:t> را از خود عبور دهند ودر سیستم های </a:t>
            </a:r>
            <a:r>
              <a:rPr lang="fa-IR" b="1" dirty="0">
                <a:solidFill>
                  <a:srgbClr val="000000"/>
                </a:solidFill>
                <a:latin typeface="iransans"/>
                <a:cs typeface="+mj-cs"/>
              </a:rPr>
              <a:t>فشار متوسط</a:t>
            </a:r>
            <a:r>
              <a:rPr lang="fa-IR" dirty="0">
                <a:solidFill>
                  <a:srgbClr val="000000"/>
                </a:solidFill>
                <a:latin typeface="iransans"/>
                <a:cs typeface="+mj-cs"/>
              </a:rPr>
              <a:t> مورد استفاده هستند.</a:t>
            </a:r>
            <a:endParaRPr lang="fa-IR" dirty="0">
              <a:solidFill>
                <a:srgbClr val="000000"/>
              </a:solidFill>
              <a:latin typeface="yekan"/>
              <a:cs typeface="+mj-cs"/>
            </a:endParaRPr>
          </a:p>
          <a:p>
            <a:pPr algn="l" rtl="1"/>
            <a:endParaRPr lang="en-US" dirty="0">
              <a:cs typeface="+mj-cs"/>
            </a:endParaRPr>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56</a:t>
            </a:fld>
            <a:endParaRPr lang="fa-IR">
              <a:solidFill>
                <a:prstClr val="black">
                  <a:lumMod val="65000"/>
                  <a:lumOff val="35000"/>
                </a:prstClr>
              </a:solidFill>
            </a:endParaRPr>
          </a:p>
        </p:txBody>
      </p:sp>
    </p:spTree>
    <p:extLst>
      <p:ext uri="{BB962C8B-B14F-4D97-AF65-F5344CB8AC3E}">
        <p14:creationId xmlns:p14="http://schemas.microsoft.com/office/powerpoint/2010/main" val="32744273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38758" y="0"/>
            <a:ext cx="7633742" cy="6858000"/>
          </a:xfrm>
        </p:spPr>
        <p:txBody>
          <a:bodyPr/>
          <a:lstStyle/>
          <a:p>
            <a:endParaRPr lang="en-US" dirty="0"/>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57</a:t>
            </a:fld>
            <a:endParaRPr lang="fa-IR">
              <a:solidFill>
                <a:prstClr val="black">
                  <a:lumMod val="65000"/>
                  <a:lumOff val="35000"/>
                </a:prstClr>
              </a:solidFill>
            </a:endParaRPr>
          </a:p>
        </p:txBody>
      </p:sp>
      <p:pic>
        <p:nvPicPr>
          <p:cNvPr id="3074" name="Picture 2" descr="C:\Users\herasat\Desktop\ec60063851cc4c31ab01a823d9b92b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0"/>
            <a:ext cx="763284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2243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000000"/>
                </a:solidFill>
                <a:latin typeface="iransans"/>
              </a:rPr>
              <a:t>انواع باسداکت</a:t>
            </a:r>
            <a:endParaRPr lang="en-US" dirty="0"/>
          </a:p>
        </p:txBody>
      </p:sp>
      <p:sp>
        <p:nvSpPr>
          <p:cNvPr id="3" name="Content Placeholder 2"/>
          <p:cNvSpPr>
            <a:spLocks noGrp="1"/>
          </p:cNvSpPr>
          <p:nvPr>
            <p:ph idx="1"/>
          </p:nvPr>
        </p:nvSpPr>
        <p:spPr/>
        <p:txBody>
          <a:bodyPr>
            <a:normAutofit/>
          </a:bodyPr>
          <a:lstStyle/>
          <a:p>
            <a:pPr rtl="1" fontAlgn="base"/>
            <a:r>
              <a:rPr lang="en-US" dirty="0">
                <a:solidFill>
                  <a:srgbClr val="000000"/>
                </a:solidFill>
                <a:latin typeface="iransans"/>
                <a:cs typeface="+mj-cs"/>
              </a:rPr>
              <a:t>Isolated phase</a:t>
            </a:r>
            <a:r>
              <a:rPr lang="fa-IR" dirty="0">
                <a:solidFill>
                  <a:srgbClr val="000000"/>
                </a:solidFill>
                <a:latin typeface="iransans"/>
                <a:cs typeface="+mj-cs"/>
              </a:rPr>
              <a:t>-3</a:t>
            </a:r>
            <a:endParaRPr lang="en-US" dirty="0">
              <a:solidFill>
                <a:srgbClr val="000000"/>
              </a:solidFill>
              <a:latin typeface="yekan"/>
              <a:cs typeface="+mj-cs"/>
            </a:endParaRPr>
          </a:p>
          <a:p>
            <a:pPr algn="just" rtl="1" fontAlgn="base"/>
            <a:br>
              <a:rPr lang="en-US" dirty="0">
                <a:cs typeface="+mj-cs"/>
              </a:rPr>
            </a:br>
            <a:r>
              <a:rPr lang="fa-IR" dirty="0">
                <a:solidFill>
                  <a:srgbClr val="000000"/>
                </a:solidFill>
                <a:latin typeface="iransans"/>
                <a:cs typeface="+mj-cs"/>
              </a:rPr>
              <a:t>در ژنراتورها جریان خروجی بسیار بالا در حد چند کیلو آمپر است، بنابراین انتقال جریان در این سیستم ها با استفاده از ترانسفورماتورها ممکن نیست. در این موارد از باسداکت </a:t>
            </a:r>
            <a:r>
              <a:rPr lang="en-US" dirty="0">
                <a:solidFill>
                  <a:srgbClr val="000000"/>
                </a:solidFill>
                <a:latin typeface="iransans"/>
                <a:cs typeface="+mj-cs"/>
              </a:rPr>
              <a:t>Isolated phase </a:t>
            </a:r>
            <a:r>
              <a:rPr lang="fa-IR" dirty="0">
                <a:solidFill>
                  <a:srgbClr val="000000"/>
                </a:solidFill>
                <a:latin typeface="iransans"/>
                <a:cs typeface="+mj-cs"/>
              </a:rPr>
              <a:t>یا باسداکت فاز مجزا </a:t>
            </a:r>
            <a:r>
              <a:rPr lang="en-US" dirty="0">
                <a:solidFill>
                  <a:srgbClr val="000000"/>
                </a:solidFill>
                <a:latin typeface="iransans"/>
                <a:cs typeface="+mj-cs"/>
              </a:rPr>
              <a:t>IPB </a:t>
            </a:r>
            <a:r>
              <a:rPr lang="fa-IR" dirty="0">
                <a:solidFill>
                  <a:srgbClr val="000000"/>
                </a:solidFill>
                <a:latin typeface="iransans"/>
                <a:cs typeface="+mj-cs"/>
              </a:rPr>
              <a:t>استفاده می شود.</a:t>
            </a:r>
            <a:endParaRPr lang="fa-IR" dirty="0">
              <a:solidFill>
                <a:srgbClr val="000000"/>
              </a:solidFill>
              <a:latin typeface="yekan"/>
              <a:cs typeface="+mj-cs"/>
            </a:endParaRPr>
          </a:p>
          <a:p>
            <a:pPr algn="just" rtl="1" fontAlgn="base"/>
            <a:r>
              <a:rPr lang="fa-IR" dirty="0">
                <a:solidFill>
                  <a:srgbClr val="000000"/>
                </a:solidFill>
                <a:latin typeface="iransans"/>
                <a:cs typeface="+mj-cs"/>
              </a:rPr>
              <a:t>در این نوع جنس هادی استفاده شده اغلب از </a:t>
            </a:r>
            <a:r>
              <a:rPr lang="fa-IR" b="1" dirty="0">
                <a:solidFill>
                  <a:srgbClr val="000000"/>
                </a:solidFill>
                <a:latin typeface="iransans"/>
                <a:cs typeface="+mj-cs"/>
              </a:rPr>
              <a:t>آلومینیوم</a:t>
            </a:r>
            <a:r>
              <a:rPr lang="fa-IR" dirty="0">
                <a:solidFill>
                  <a:srgbClr val="000000"/>
                </a:solidFill>
                <a:latin typeface="iransans"/>
                <a:cs typeface="+mj-cs"/>
              </a:rPr>
              <a:t> است و میدان مغناطیسی ایجاد شده بر روی پوسته برخلاف رسانا است که میدان مغناطیسی خارج از پوسته را به حداقل می رساند و در نتیجه باعث کاهش نیروی بین هادی در زمان اتصال کوتاه خواهد شد.</a:t>
            </a:r>
            <a:endParaRPr lang="fa-IR" dirty="0">
              <a:solidFill>
                <a:srgbClr val="000000"/>
              </a:solidFill>
              <a:latin typeface="yekan"/>
              <a:cs typeface="+mj-cs"/>
            </a:endParaRPr>
          </a:p>
          <a:p>
            <a:pPr algn="r" rtl="1"/>
            <a:endParaRPr lang="en-US" dirty="0">
              <a:cs typeface="+mj-cs"/>
            </a:endParaRPr>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58</a:t>
            </a:fld>
            <a:endParaRPr lang="fa-IR">
              <a:solidFill>
                <a:prstClr val="black">
                  <a:lumMod val="65000"/>
                  <a:lumOff val="35000"/>
                </a:prstClr>
              </a:solidFill>
            </a:endParaRPr>
          </a:p>
        </p:txBody>
      </p:sp>
    </p:spTree>
    <p:extLst>
      <p:ext uri="{BB962C8B-B14F-4D97-AF65-F5344CB8AC3E}">
        <p14:creationId xmlns:p14="http://schemas.microsoft.com/office/powerpoint/2010/main" val="10199569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38758" y="332656"/>
            <a:ext cx="7633742" cy="5546937"/>
          </a:xfrm>
        </p:spPr>
        <p:txBody>
          <a:bodyPr/>
          <a:lstStyle/>
          <a:p>
            <a:endParaRPr lang="en-US" dirty="0"/>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59</a:t>
            </a:fld>
            <a:endParaRPr lang="fa-IR">
              <a:solidFill>
                <a:prstClr val="black">
                  <a:lumMod val="65000"/>
                  <a:lumOff val="35000"/>
                </a:prstClr>
              </a:solidFill>
            </a:endParaRPr>
          </a:p>
        </p:txBody>
      </p:sp>
      <p:pic>
        <p:nvPicPr>
          <p:cNvPr id="4098" name="Picture 2" descr="C:\Users\herasat\Desktop\a9a726e04a0e4946bdf30535b580d3c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52521" cy="7673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816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8800" dirty="0">
                <a:solidFill>
                  <a:srgbClr val="2A1A00"/>
                </a:solidFill>
              </a:rPr>
              <a:t>IOT</a:t>
            </a:r>
            <a:endParaRPr lang="en-US" dirty="0"/>
          </a:p>
        </p:txBody>
      </p:sp>
      <p:sp>
        <p:nvSpPr>
          <p:cNvPr id="3" name="Content Placeholder 2"/>
          <p:cNvSpPr>
            <a:spLocks noGrp="1"/>
          </p:cNvSpPr>
          <p:nvPr>
            <p:ph idx="1"/>
          </p:nvPr>
        </p:nvSpPr>
        <p:spPr>
          <a:xfrm>
            <a:off x="938758" y="1556792"/>
            <a:ext cx="7633742" cy="4824536"/>
          </a:xfrm>
        </p:spPr>
        <p:txBody>
          <a:bodyPr>
            <a:normAutofit fontScale="92500" lnSpcReduction="20000"/>
          </a:bodyPr>
          <a:lstStyle/>
          <a:p>
            <a:pPr algn="justLow" rtl="1"/>
            <a:r>
              <a:rPr lang="fa-IR" b="1" dirty="0">
                <a:solidFill>
                  <a:srgbClr val="3366CC"/>
                </a:solidFill>
                <a:latin typeface="-apple-system"/>
                <a:cs typeface="+mj-cs"/>
                <a:hlinkClick r:id="rId2" tooltip="اتحادیه بین‌المللی مخابرات"/>
              </a:rPr>
              <a:t>اتحادیه بین‌المللی مخابرات</a:t>
            </a:r>
            <a:r>
              <a:rPr lang="fa-IR" dirty="0">
                <a:solidFill>
                  <a:srgbClr val="202122"/>
                </a:solidFill>
                <a:latin typeface="-apple-system"/>
                <a:cs typeface="+mj-cs"/>
              </a:rPr>
              <a:t>، </a:t>
            </a:r>
            <a:r>
              <a:rPr lang="fa-IR" b="1" dirty="0">
                <a:solidFill>
                  <a:srgbClr val="202122"/>
                </a:solidFill>
                <a:latin typeface="-apple-system"/>
                <a:cs typeface="+mj-cs"/>
              </a:rPr>
              <a:t>اینترنت اشیاء</a:t>
            </a:r>
            <a:r>
              <a:rPr lang="fa-IR" dirty="0">
                <a:solidFill>
                  <a:srgbClr val="202122"/>
                </a:solidFill>
                <a:latin typeface="-apple-system"/>
                <a:cs typeface="+mj-cs"/>
              </a:rPr>
              <a:t> را «زیر ساختی جهانی برای </a:t>
            </a:r>
            <a:r>
              <a:rPr lang="fa-IR" dirty="0">
                <a:solidFill>
                  <a:srgbClr val="3366CC"/>
                </a:solidFill>
                <a:latin typeface="-apple-system"/>
                <a:cs typeface="+mj-cs"/>
                <a:hlinkClick r:id="rId3" tooltip="جامعه اطلاعاتی"/>
              </a:rPr>
              <a:t>جامعه اطلاعاتی</a:t>
            </a:r>
            <a:r>
              <a:rPr lang="fa-IR" dirty="0">
                <a:solidFill>
                  <a:srgbClr val="202122"/>
                </a:solidFill>
                <a:latin typeface="-apple-system"/>
                <a:cs typeface="+mj-cs"/>
              </a:rPr>
              <a:t> که بر اساس فناوری‌های ارتباطی و اطلاعاتی دارای قابلیت تعامل‌پذیری از قبل موجود و رو به رشد از طریق اتصال (فیزیکی و مجازی) اشیاء خدمات پیشرفته‌ای را ممکن می‌سازد»</a:t>
            </a:r>
            <a:r>
              <a:rPr lang="fa-IR" baseline="30000" dirty="0">
                <a:solidFill>
                  <a:srgbClr val="3366CC"/>
                </a:solidFill>
                <a:latin typeface="-apple-system"/>
                <a:cs typeface="+mj-cs"/>
              </a:rPr>
              <a:t> </a:t>
            </a:r>
            <a:r>
              <a:rPr lang="fa-IR" dirty="0">
                <a:solidFill>
                  <a:srgbClr val="202122"/>
                </a:solidFill>
                <a:latin typeface="-apple-system"/>
                <a:cs typeface="+mj-cs"/>
              </a:rPr>
              <a:t> تعریف کرده‌ است.</a:t>
            </a:r>
          </a:p>
          <a:p>
            <a:pPr algn="justLow" rtl="1"/>
            <a:r>
              <a:rPr lang="fa-IR" dirty="0">
                <a:solidFill>
                  <a:srgbClr val="202122"/>
                </a:solidFill>
                <a:latin typeface="-apple-system"/>
                <a:cs typeface="+mj-cs"/>
              </a:rPr>
              <a:t>طبق رهنمودهای اتحادیه بین‌المللی مخابرات «شیء» در عبارت </a:t>
            </a:r>
            <a:r>
              <a:rPr lang="fa-IR" b="1" dirty="0">
                <a:solidFill>
                  <a:srgbClr val="202122"/>
                </a:solidFill>
                <a:latin typeface="-apple-system"/>
                <a:cs typeface="+mj-cs"/>
              </a:rPr>
              <a:t>اینترنت اشیاء</a:t>
            </a:r>
            <a:r>
              <a:rPr lang="fa-IR" dirty="0">
                <a:solidFill>
                  <a:srgbClr val="202122"/>
                </a:solidFill>
                <a:latin typeface="-apple-system"/>
                <a:cs typeface="+mj-cs"/>
              </a:rPr>
              <a:t> یا به یک شیء از جهان فیزیکی (اشیاء فیزیکی) یا جهان اطلاعات (اشیاء مجازی) اشاره دارد که قابلیت شناسایی شدن و یکپارچه شدن با شبکه‌های ارتباطی را دارا است</a:t>
            </a:r>
          </a:p>
          <a:p>
            <a:pPr algn="justLow" rtl="1"/>
            <a:r>
              <a:rPr lang="fa-IR" dirty="0">
                <a:solidFill>
                  <a:srgbClr val="202122"/>
                </a:solidFill>
                <a:latin typeface="-apple-system"/>
                <a:cs typeface="+mj-cs"/>
              </a:rPr>
              <a:t>اینترنت اشیاء اجازه می‌دهد تا اشیاء در سراسر زیر ساخت‌های شبکه موجود از راه دور کنترل شوند (مانند خانه هوشمند) و همچنین فرصت برای ادغام مستقیم از جهان فیزیکی به سیستم‌های مبتنی بر رایانه ایجاد کرده‌است و در بهبود بهره‌وری، دقت و سود اقتصادی علاوه بر کاهش دخالت انسان منجر شده‌است (مانند ربات‌های فروشنده).</a:t>
            </a:r>
            <a:r>
              <a:rPr lang="fa-IR" baseline="30000" dirty="0">
                <a:solidFill>
                  <a:srgbClr val="3366CC"/>
                </a:solidFill>
                <a:latin typeface="-apple-system"/>
                <a:cs typeface="+mj-cs"/>
              </a:rPr>
              <a:t> </a:t>
            </a:r>
            <a:r>
              <a:rPr lang="fa-IR" dirty="0">
                <a:solidFill>
                  <a:srgbClr val="202122"/>
                </a:solidFill>
                <a:latin typeface="-apple-system"/>
                <a:cs typeface="+mj-cs"/>
              </a:rPr>
              <a:t>هنگامی که </a:t>
            </a:r>
            <a:r>
              <a:rPr lang="fa-IR" dirty="0">
                <a:solidFill>
                  <a:srgbClr val="3366CC"/>
                </a:solidFill>
                <a:latin typeface="-apple-system"/>
                <a:cs typeface="+mj-cs"/>
                <a:hlinkClick r:id="rId4" tooltip="اینترنت"/>
              </a:rPr>
              <a:t>اینترنت</a:t>
            </a:r>
            <a:r>
              <a:rPr lang="fa-IR" dirty="0">
                <a:solidFill>
                  <a:srgbClr val="202122"/>
                </a:solidFill>
                <a:latin typeface="-apple-system"/>
                <a:cs typeface="+mj-cs"/>
              </a:rPr>
              <a:t> اشیاء با سنسورها و محرک‌ها تکمیل می‌شود، به یک فناوری نمونه از کلاس جامع سیستم‌های سایبری فیزیکی تبدیل می‌شود که شامل فناوری‌هایی مانند شبکه‌های هوشمند، نیروگاه مجازی، خانه‌های هوشمند، حمل و نقل هوشمند و شهرهای هوشمند می‌باشد.</a:t>
            </a:r>
          </a:p>
          <a:p>
            <a:pPr algn="justLow" rtl="1"/>
            <a:r>
              <a:rPr lang="fa-IR" dirty="0">
                <a:solidFill>
                  <a:srgbClr val="202122"/>
                </a:solidFill>
                <a:latin typeface="-apple-system"/>
                <a:cs typeface="+mj-cs"/>
              </a:rPr>
              <a:t>هر چیز منحصر به فردی از طریق سیستم‌های محاسباتی جاسازی‌شده قابل شناسایی است. امکان همکاری در زیرساخت اینترنت موجود می‌باشد. کارشناسان تخمین می‌زنند که ایجاد </a:t>
            </a:r>
            <a:r>
              <a:rPr lang="fa-IR" b="1" dirty="0">
                <a:solidFill>
                  <a:srgbClr val="202122"/>
                </a:solidFill>
                <a:latin typeface="-apple-system"/>
                <a:cs typeface="+mj-cs"/>
              </a:rPr>
              <a:t>اینترنت اشیاء</a:t>
            </a:r>
            <a:r>
              <a:rPr lang="fa-IR" dirty="0">
                <a:solidFill>
                  <a:srgbClr val="202122"/>
                </a:solidFill>
                <a:latin typeface="-apple-system"/>
                <a:cs typeface="+mj-cs"/>
              </a:rPr>
              <a:t> در حدود سی میلیارد شیء را تا سال ۲۰۲۲در بر خواهد داشت</a:t>
            </a:r>
          </a:p>
          <a:p>
            <a:pPr algn="justLow" rtl="1"/>
            <a:endParaRPr lang="en-US" dirty="0">
              <a:cs typeface="+mj-cs"/>
            </a:endParaRPr>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6</a:t>
            </a:fld>
            <a:endParaRPr lang="fa-IR">
              <a:solidFill>
                <a:prstClr val="black">
                  <a:lumMod val="65000"/>
                  <a:lumOff val="35000"/>
                </a:prstClr>
              </a:solidFill>
            </a:endParaRPr>
          </a:p>
        </p:txBody>
      </p:sp>
    </p:spTree>
    <p:extLst>
      <p:ext uri="{BB962C8B-B14F-4D97-AF65-F5344CB8AC3E}">
        <p14:creationId xmlns:p14="http://schemas.microsoft.com/office/powerpoint/2010/main" val="17416582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base"/>
            <a:r>
              <a:rPr lang="fa-IR" dirty="0">
                <a:solidFill>
                  <a:srgbClr val="000000"/>
                </a:solidFill>
                <a:latin typeface="iransans"/>
              </a:rPr>
              <a:t>مزایای استفاده از باسداکت ها</a:t>
            </a:r>
            <a:br>
              <a:rPr lang="fa-IR" dirty="0">
                <a:solidFill>
                  <a:srgbClr val="000000"/>
                </a:solidFill>
                <a:latin typeface="yekan"/>
              </a:rPr>
            </a:br>
            <a:endParaRPr lang="en-US" dirty="0"/>
          </a:p>
        </p:txBody>
      </p:sp>
      <p:sp>
        <p:nvSpPr>
          <p:cNvPr id="3" name="Content Placeholder 2"/>
          <p:cNvSpPr>
            <a:spLocks noGrp="1"/>
          </p:cNvSpPr>
          <p:nvPr>
            <p:ph idx="1"/>
          </p:nvPr>
        </p:nvSpPr>
        <p:spPr/>
        <p:txBody>
          <a:bodyPr>
            <a:normAutofit fontScale="92500" lnSpcReduction="20000"/>
          </a:bodyPr>
          <a:lstStyle/>
          <a:p>
            <a:pPr algn="just" rtl="1"/>
            <a:r>
              <a:rPr lang="fa-IR" dirty="0">
                <a:solidFill>
                  <a:srgbClr val="000000"/>
                </a:solidFill>
                <a:latin typeface="iransans"/>
                <a:cs typeface="+mj-cs"/>
              </a:rPr>
              <a:t>با پدید آمدن باسداکت ها طراحی نصب و اجرای سیستم های انتقال جریان برق علی </a:t>
            </a:r>
            <a:endParaRPr lang="en-US" dirty="0">
              <a:solidFill>
                <a:srgbClr val="000000"/>
              </a:solidFill>
              <a:latin typeface="iransans"/>
              <a:cs typeface="+mj-cs"/>
            </a:endParaRPr>
          </a:p>
          <a:p>
            <a:pPr algn="just" rtl="1"/>
            <a:r>
              <a:rPr lang="fa-IR" dirty="0">
                <a:solidFill>
                  <a:srgbClr val="000000"/>
                </a:solidFill>
                <a:latin typeface="iransans"/>
                <a:cs typeface="+mj-cs"/>
              </a:rPr>
              <a:t>الخصوص در واحدهای صنعتی با سهولت بیشتری انجام شد.</a:t>
            </a:r>
          </a:p>
          <a:p>
            <a:pPr algn="just" rtl="1" fontAlgn="base"/>
            <a:r>
              <a:rPr lang="fa-IR" dirty="0">
                <a:solidFill>
                  <a:srgbClr val="000000"/>
                </a:solidFill>
                <a:latin typeface="iransans"/>
                <a:cs typeface="+mj-cs"/>
              </a:rPr>
              <a:t>1. ظرفیت عبور جریان بالا :</a:t>
            </a:r>
            <a:endParaRPr lang="fa-IR" dirty="0">
              <a:solidFill>
                <a:srgbClr val="000000"/>
              </a:solidFill>
              <a:latin typeface="yekan"/>
              <a:cs typeface="+mj-cs"/>
            </a:endParaRPr>
          </a:p>
          <a:p>
            <a:pPr algn="just" rtl="1" fontAlgn="base"/>
            <a:r>
              <a:rPr lang="fa-IR" dirty="0">
                <a:solidFill>
                  <a:srgbClr val="000000"/>
                </a:solidFill>
                <a:latin typeface="iransans"/>
                <a:cs typeface="+mj-cs"/>
              </a:rPr>
              <a:t>با توجه به اینکه </a:t>
            </a:r>
            <a:r>
              <a:rPr lang="fa-IR" b="1" dirty="0">
                <a:solidFill>
                  <a:srgbClr val="000000"/>
                </a:solidFill>
                <a:latin typeface="iransans"/>
                <a:cs typeface="+mj-cs"/>
              </a:rPr>
              <a:t>سطح مقطع هادی</a:t>
            </a:r>
            <a:r>
              <a:rPr lang="fa-IR" dirty="0">
                <a:solidFill>
                  <a:srgbClr val="000000"/>
                </a:solidFill>
                <a:latin typeface="iransans"/>
                <a:cs typeface="+mj-cs"/>
              </a:rPr>
              <a:t> در باسداکت ها به </a:t>
            </a:r>
            <a:r>
              <a:rPr lang="fa-IR" b="1" dirty="0">
                <a:solidFill>
                  <a:srgbClr val="000000"/>
                </a:solidFill>
                <a:latin typeface="iransans"/>
                <a:cs typeface="+mj-cs"/>
              </a:rPr>
              <a:t>شکل مربع</a:t>
            </a:r>
            <a:r>
              <a:rPr lang="fa-IR" dirty="0">
                <a:solidFill>
                  <a:srgbClr val="000000"/>
                </a:solidFill>
                <a:latin typeface="iransans"/>
                <a:cs typeface="+mj-cs"/>
              </a:rPr>
              <a:t> است بنابراین طبق قانون پوستی، عمده جریان برق از سطح بیرون هسته هادی عبور نخواهد کرد و در صورتی که به کابل دست بزنید هیچ گونه گرمایی را احساس نخواهید کرد، بنابراین در باسداکت ها جریان بیشتری عبور می کند.</a:t>
            </a:r>
            <a:endParaRPr lang="fa-IR" dirty="0">
              <a:solidFill>
                <a:srgbClr val="000000"/>
              </a:solidFill>
              <a:latin typeface="yekan"/>
              <a:cs typeface="+mj-cs"/>
            </a:endParaRPr>
          </a:p>
          <a:p>
            <a:pPr algn="just" rtl="1" fontAlgn="base"/>
            <a:r>
              <a:rPr lang="fa-IR" dirty="0">
                <a:solidFill>
                  <a:srgbClr val="000000"/>
                </a:solidFill>
                <a:latin typeface="iransans"/>
                <a:cs typeface="+mj-cs"/>
              </a:rPr>
              <a:t>2. ابعاد و وزن پایین تر نسبت به کابل کشی :</a:t>
            </a:r>
            <a:endParaRPr lang="fa-IR" dirty="0">
              <a:solidFill>
                <a:srgbClr val="000000"/>
              </a:solidFill>
              <a:latin typeface="yekan"/>
              <a:cs typeface="+mj-cs"/>
            </a:endParaRPr>
          </a:p>
          <a:p>
            <a:pPr algn="just" rtl="1" fontAlgn="base"/>
            <a:r>
              <a:rPr lang="fa-IR" dirty="0">
                <a:solidFill>
                  <a:srgbClr val="000000"/>
                </a:solidFill>
                <a:latin typeface="iransans"/>
                <a:cs typeface="+mj-cs"/>
              </a:rPr>
              <a:t>در سیستم های قدیمی کابل کشی در ساختمان ها حجم بالایی از کابل های مختلف را شاهد بودیم کهعلاوه بر نمای بسیار زشت موجود عدم برق رسانی رضایت بخش می شد وهمچنین سنگینی این حجم بالا از کابل موجب ایجاد فاجعه در مواقع آتش سوزی و یا زلزله می شد.</a:t>
            </a:r>
            <a:endParaRPr lang="fa-IR" dirty="0">
              <a:solidFill>
                <a:srgbClr val="000000"/>
              </a:solidFill>
              <a:latin typeface="yekan"/>
              <a:cs typeface="+mj-cs"/>
            </a:endParaRPr>
          </a:p>
          <a:p>
            <a:pPr algn="just" rtl="1" fontAlgn="base"/>
            <a:r>
              <a:rPr lang="fa-IR" dirty="0">
                <a:solidFill>
                  <a:srgbClr val="000000"/>
                </a:solidFill>
                <a:latin typeface="iransans"/>
                <a:cs typeface="+mj-cs"/>
              </a:rPr>
              <a:t>با پیدایش باسداکت ها این معضل کاملا حل شده و ایمنی سازه ها تا حد قابل توجهی افزایش پیدا کرده است.</a:t>
            </a:r>
            <a:endParaRPr lang="fa-IR" dirty="0">
              <a:solidFill>
                <a:srgbClr val="000000"/>
              </a:solidFill>
              <a:latin typeface="yekan"/>
              <a:cs typeface="+mj-cs"/>
            </a:endParaRPr>
          </a:p>
          <a:p>
            <a:pPr algn="just" rtl="1"/>
            <a:br>
              <a:rPr lang="fa-IR" dirty="0">
                <a:cs typeface="+mj-cs"/>
              </a:rPr>
            </a:br>
            <a:endParaRPr lang="en-US" dirty="0">
              <a:cs typeface="+mj-cs"/>
            </a:endParaRPr>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60</a:t>
            </a:fld>
            <a:endParaRPr lang="fa-IR">
              <a:solidFill>
                <a:prstClr val="black">
                  <a:lumMod val="65000"/>
                  <a:lumOff val="35000"/>
                </a:prstClr>
              </a:solidFill>
            </a:endParaRPr>
          </a:p>
        </p:txBody>
      </p:sp>
    </p:spTree>
    <p:extLst>
      <p:ext uri="{BB962C8B-B14F-4D97-AF65-F5344CB8AC3E}">
        <p14:creationId xmlns:p14="http://schemas.microsoft.com/office/powerpoint/2010/main" val="31724387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base"/>
            <a:r>
              <a:rPr lang="fa-IR" dirty="0">
                <a:solidFill>
                  <a:srgbClr val="000000"/>
                </a:solidFill>
                <a:latin typeface="iransans"/>
              </a:rPr>
              <a:t> مزایای باسداکت ها</a:t>
            </a:r>
            <a:br>
              <a:rPr lang="fa-IR" dirty="0">
                <a:solidFill>
                  <a:srgbClr val="000000"/>
                </a:solidFill>
                <a:latin typeface="yekan"/>
              </a:rPr>
            </a:br>
            <a:endParaRPr lang="en-US" dirty="0"/>
          </a:p>
        </p:txBody>
      </p:sp>
      <p:sp>
        <p:nvSpPr>
          <p:cNvPr id="3" name="Content Placeholder 2"/>
          <p:cNvSpPr>
            <a:spLocks noGrp="1"/>
          </p:cNvSpPr>
          <p:nvPr>
            <p:ph idx="1"/>
          </p:nvPr>
        </p:nvSpPr>
        <p:spPr>
          <a:xfrm>
            <a:off x="457200" y="2348880"/>
            <a:ext cx="7620000" cy="3593591"/>
          </a:xfrm>
        </p:spPr>
        <p:txBody>
          <a:bodyPr>
            <a:normAutofit fontScale="77500" lnSpcReduction="20000"/>
          </a:bodyPr>
          <a:lstStyle/>
          <a:p>
            <a:pPr algn="just" rtl="1" fontAlgn="base"/>
            <a:r>
              <a:rPr lang="fa-IR" dirty="0">
                <a:solidFill>
                  <a:srgbClr val="000000"/>
                </a:solidFill>
                <a:latin typeface="iransans"/>
                <a:cs typeface="+mj-cs"/>
              </a:rPr>
              <a:t>5. سهولت راه اندازی :</a:t>
            </a:r>
            <a:endParaRPr lang="fa-IR" dirty="0">
              <a:solidFill>
                <a:srgbClr val="000000"/>
              </a:solidFill>
              <a:latin typeface="yekan"/>
              <a:cs typeface="+mj-cs"/>
            </a:endParaRPr>
          </a:p>
          <a:p>
            <a:pPr algn="just" rtl="1" fontAlgn="base"/>
            <a:r>
              <a:rPr lang="fa-IR" dirty="0">
                <a:solidFill>
                  <a:srgbClr val="000000"/>
                </a:solidFill>
                <a:latin typeface="iransans"/>
                <a:cs typeface="+mj-cs"/>
              </a:rPr>
              <a:t>استفاده از این سیستم مدرن به دلیل آنکه تمامی قطعات و انشعابات از یک منبع تغذیه می کند و همچنین به دلیل مدولار بودن اتصالات در این سیستم سرعت نصب و راه اندازی در آن بسیار بالا می باشد.</a:t>
            </a:r>
            <a:endParaRPr lang="fa-IR" dirty="0">
              <a:solidFill>
                <a:srgbClr val="000000"/>
              </a:solidFill>
              <a:latin typeface="yekan"/>
              <a:cs typeface="+mj-cs"/>
            </a:endParaRPr>
          </a:p>
          <a:p>
            <a:pPr algn="just" rtl="1" fontAlgn="base"/>
            <a:r>
              <a:rPr lang="fa-IR" dirty="0">
                <a:solidFill>
                  <a:srgbClr val="000000"/>
                </a:solidFill>
                <a:latin typeface="yekan"/>
                <a:cs typeface="+mj-cs"/>
              </a:rPr>
              <a:t> </a:t>
            </a:r>
          </a:p>
          <a:p>
            <a:pPr algn="just" rtl="1" fontAlgn="base"/>
            <a:r>
              <a:rPr lang="fa-IR" dirty="0">
                <a:solidFill>
                  <a:srgbClr val="000000"/>
                </a:solidFill>
                <a:latin typeface="iransans"/>
                <a:cs typeface="+mj-cs"/>
              </a:rPr>
              <a:t>6. قابلیت انشعاب بالا :</a:t>
            </a:r>
            <a:endParaRPr lang="fa-IR" dirty="0">
              <a:solidFill>
                <a:srgbClr val="000000"/>
              </a:solidFill>
              <a:latin typeface="yekan"/>
              <a:cs typeface="+mj-cs"/>
            </a:endParaRPr>
          </a:p>
          <a:p>
            <a:pPr algn="just" rtl="1" fontAlgn="base"/>
            <a:r>
              <a:rPr lang="fa-IR" dirty="0">
                <a:solidFill>
                  <a:srgbClr val="000000"/>
                </a:solidFill>
                <a:latin typeface="iransans"/>
                <a:cs typeface="+mj-cs"/>
              </a:rPr>
              <a:t>انشعاب گیری در سیستم های سنتی کابلی محدودیت های بسیاری داشت.</a:t>
            </a:r>
            <a:endParaRPr lang="fa-IR" dirty="0">
              <a:solidFill>
                <a:srgbClr val="000000"/>
              </a:solidFill>
              <a:latin typeface="yekan"/>
              <a:cs typeface="+mj-cs"/>
            </a:endParaRPr>
          </a:p>
          <a:p>
            <a:pPr algn="just" rtl="1" fontAlgn="base"/>
            <a:r>
              <a:rPr lang="fa-IR" dirty="0">
                <a:solidFill>
                  <a:srgbClr val="000000"/>
                </a:solidFill>
                <a:latin typeface="iransans"/>
                <a:cs typeface="+mj-cs"/>
              </a:rPr>
              <a:t>در سیستم کابلی تنها می تواند حداکثر 20 آمپر تک فاز و 63 آمپر سه فاز را انشعاب گیری نمود.</a:t>
            </a:r>
            <a:endParaRPr lang="fa-IR" dirty="0">
              <a:solidFill>
                <a:srgbClr val="000000"/>
              </a:solidFill>
              <a:latin typeface="yekan"/>
              <a:cs typeface="+mj-cs"/>
            </a:endParaRPr>
          </a:p>
          <a:p>
            <a:pPr algn="just" rtl="1" fontAlgn="base"/>
            <a:r>
              <a:rPr lang="fa-IR" dirty="0">
                <a:solidFill>
                  <a:srgbClr val="000000"/>
                </a:solidFill>
                <a:latin typeface="iransans"/>
                <a:cs typeface="+mj-cs"/>
              </a:rPr>
              <a:t>اما در سیستم باسداکت می توان تا </a:t>
            </a:r>
            <a:r>
              <a:rPr lang="fa-IR" b="1" dirty="0">
                <a:solidFill>
                  <a:srgbClr val="000000"/>
                </a:solidFill>
                <a:latin typeface="iransans"/>
                <a:cs typeface="+mj-cs"/>
              </a:rPr>
              <a:t>400 آمپر انشعاب گیری</a:t>
            </a:r>
            <a:r>
              <a:rPr lang="fa-IR" dirty="0">
                <a:solidFill>
                  <a:srgbClr val="000000"/>
                </a:solidFill>
                <a:latin typeface="iransans"/>
                <a:cs typeface="+mj-cs"/>
              </a:rPr>
              <a:t> انجام داد درحالیکه جریان اصلی برق بدون قطعی باقی خواهد ماند.</a:t>
            </a:r>
            <a:endParaRPr lang="fa-IR" dirty="0">
              <a:solidFill>
                <a:srgbClr val="000000"/>
              </a:solidFill>
              <a:latin typeface="yekan"/>
              <a:cs typeface="+mj-cs"/>
            </a:endParaRPr>
          </a:p>
          <a:p>
            <a:pPr algn="just" rtl="1" fontAlgn="base"/>
            <a:r>
              <a:rPr lang="fa-IR" dirty="0">
                <a:solidFill>
                  <a:srgbClr val="000000"/>
                </a:solidFill>
                <a:latin typeface="iransans"/>
                <a:cs typeface="+mj-cs"/>
              </a:rPr>
              <a:t>همچنین در این سیستم تا 1250 آمپر انشعاب گیری با قطع جریان اصلی برق نیز میسر می باشد.</a:t>
            </a:r>
            <a:endParaRPr lang="fa-IR" dirty="0">
              <a:solidFill>
                <a:srgbClr val="000000"/>
              </a:solidFill>
              <a:latin typeface="yekan"/>
              <a:cs typeface="+mj-cs"/>
            </a:endParaRPr>
          </a:p>
          <a:p>
            <a:pPr algn="just" rtl="1" fontAlgn="base"/>
            <a:r>
              <a:rPr lang="fa-IR" dirty="0">
                <a:solidFill>
                  <a:srgbClr val="000000"/>
                </a:solidFill>
                <a:latin typeface="yekan"/>
                <a:cs typeface="+mj-cs"/>
              </a:rPr>
              <a:t> </a:t>
            </a:r>
          </a:p>
          <a:p>
            <a:pPr algn="just" rtl="1" fontAlgn="base"/>
            <a:endParaRPr lang="fa-IR" b="0" i="0" dirty="0">
              <a:solidFill>
                <a:srgbClr val="000000"/>
              </a:solidFill>
              <a:effectLst/>
              <a:latin typeface="yekan"/>
              <a:cs typeface="+mj-cs"/>
            </a:endParaRPr>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61</a:t>
            </a:fld>
            <a:endParaRPr lang="fa-IR">
              <a:solidFill>
                <a:prstClr val="black">
                  <a:lumMod val="65000"/>
                  <a:lumOff val="35000"/>
                </a:prstClr>
              </a:solidFill>
            </a:endParaRPr>
          </a:p>
        </p:txBody>
      </p:sp>
    </p:spTree>
    <p:extLst>
      <p:ext uri="{BB962C8B-B14F-4D97-AF65-F5344CB8AC3E}">
        <p14:creationId xmlns:p14="http://schemas.microsoft.com/office/powerpoint/2010/main" val="33207435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base"/>
            <a:r>
              <a:rPr lang="fa-IR" dirty="0">
                <a:solidFill>
                  <a:srgbClr val="000000"/>
                </a:solidFill>
                <a:latin typeface="iransans"/>
              </a:rPr>
              <a:t> مزایای باسداکت ها</a:t>
            </a:r>
            <a:br>
              <a:rPr lang="fa-IR" dirty="0">
                <a:solidFill>
                  <a:srgbClr val="000000"/>
                </a:solidFill>
                <a:latin typeface="yekan"/>
              </a:rPr>
            </a:br>
            <a:endParaRPr lang="en-US" dirty="0"/>
          </a:p>
        </p:txBody>
      </p:sp>
      <p:sp>
        <p:nvSpPr>
          <p:cNvPr id="3" name="Content Placeholder 2"/>
          <p:cNvSpPr>
            <a:spLocks noGrp="1"/>
          </p:cNvSpPr>
          <p:nvPr>
            <p:ph idx="1"/>
          </p:nvPr>
        </p:nvSpPr>
        <p:spPr/>
        <p:txBody>
          <a:bodyPr>
            <a:normAutofit/>
          </a:bodyPr>
          <a:lstStyle/>
          <a:p>
            <a:pPr algn="just" rtl="1" fontAlgn="base"/>
            <a:r>
              <a:rPr lang="fa-IR" dirty="0">
                <a:solidFill>
                  <a:srgbClr val="000000"/>
                </a:solidFill>
                <a:latin typeface="iransans"/>
              </a:rPr>
              <a:t>3. قابلیت ضربه پذیری بالاک :</a:t>
            </a:r>
            <a:endParaRPr lang="fa-IR" dirty="0">
              <a:solidFill>
                <a:srgbClr val="000000"/>
              </a:solidFill>
              <a:latin typeface="yekan"/>
            </a:endParaRPr>
          </a:p>
          <a:p>
            <a:pPr algn="just" rtl="1" fontAlgn="base"/>
            <a:r>
              <a:rPr lang="fa-IR" dirty="0">
                <a:solidFill>
                  <a:srgbClr val="000000"/>
                </a:solidFill>
                <a:latin typeface="iransans"/>
              </a:rPr>
              <a:t>همانطور که اشاره شد بدنه این سیستم ها از فلز است بنابراین برخلاف سیستم های سنتی در برابر ضربات، گرما، مواد شیمیایی و… آسیب پذیر نیستند.</a:t>
            </a:r>
            <a:endParaRPr lang="fa-IR" dirty="0">
              <a:solidFill>
                <a:srgbClr val="000000"/>
              </a:solidFill>
              <a:latin typeface="yekan"/>
            </a:endParaRPr>
          </a:p>
          <a:p>
            <a:pPr algn="just" rtl="1" fontAlgn="base"/>
            <a:r>
              <a:rPr lang="fa-IR" dirty="0">
                <a:solidFill>
                  <a:srgbClr val="000000"/>
                </a:solidFill>
                <a:latin typeface="yekan"/>
              </a:rPr>
              <a:t> </a:t>
            </a:r>
          </a:p>
          <a:p>
            <a:pPr algn="just" rtl="1" fontAlgn="base"/>
            <a:r>
              <a:rPr lang="fa-IR" dirty="0">
                <a:solidFill>
                  <a:srgbClr val="000000"/>
                </a:solidFill>
                <a:latin typeface="iransans"/>
              </a:rPr>
              <a:t>4. سهولت در طراحی :</a:t>
            </a:r>
            <a:endParaRPr lang="fa-IR" dirty="0">
              <a:solidFill>
                <a:srgbClr val="000000"/>
              </a:solidFill>
              <a:latin typeface="yekan"/>
            </a:endParaRPr>
          </a:p>
          <a:p>
            <a:pPr algn="just" rtl="1" fontAlgn="base"/>
            <a:r>
              <a:rPr lang="fa-IR" dirty="0">
                <a:solidFill>
                  <a:srgbClr val="000000"/>
                </a:solidFill>
                <a:latin typeface="iransans"/>
              </a:rPr>
              <a:t>در سیستم های طراحی سنتی محدودیت های بسیار زیادی برای اجرا وجود دارد.</a:t>
            </a:r>
            <a:endParaRPr lang="fa-IR" dirty="0">
              <a:solidFill>
                <a:srgbClr val="000000"/>
              </a:solidFill>
              <a:latin typeface="yekan"/>
            </a:endParaRPr>
          </a:p>
          <a:p>
            <a:pPr algn="just" rtl="1" fontAlgn="base"/>
            <a:r>
              <a:rPr lang="fa-IR" dirty="0">
                <a:solidFill>
                  <a:srgbClr val="000000"/>
                </a:solidFill>
                <a:latin typeface="iransans"/>
              </a:rPr>
              <a:t>از جمله نوع قرار گرفتن کابل ها، نحوه همجواری آن ها، تعداد و ردیف آن ها و… همگی با محدودیت هایی مواجه هستند.</a:t>
            </a:r>
            <a:endParaRPr lang="fa-IR" dirty="0">
              <a:solidFill>
                <a:srgbClr val="000000"/>
              </a:solidFill>
              <a:latin typeface="yekan"/>
            </a:endParaRPr>
          </a:p>
          <a:p>
            <a:pPr algn="just" rtl="1" fontAlgn="base"/>
            <a:r>
              <a:rPr lang="fa-IR" dirty="0">
                <a:solidFill>
                  <a:srgbClr val="000000"/>
                </a:solidFill>
                <a:latin typeface="iransans"/>
              </a:rPr>
              <a:t>این سیستم های مدرن با پیدایش خود بسیاری از محدودیت ها در طراحی را ازبین می برند</a:t>
            </a:r>
            <a:endParaRPr lang="fa-IR" dirty="0">
              <a:solidFill>
                <a:srgbClr val="000000"/>
              </a:solidFill>
              <a:latin typeface="yekan"/>
            </a:endParaRPr>
          </a:p>
          <a:p>
            <a:endParaRPr lang="en-US" dirty="0"/>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62</a:t>
            </a:fld>
            <a:endParaRPr lang="fa-IR">
              <a:solidFill>
                <a:prstClr val="black">
                  <a:lumMod val="65000"/>
                  <a:lumOff val="35000"/>
                </a:prstClr>
              </a:solidFill>
            </a:endParaRPr>
          </a:p>
        </p:txBody>
      </p:sp>
    </p:spTree>
    <p:extLst>
      <p:ext uri="{BB962C8B-B14F-4D97-AF65-F5344CB8AC3E}">
        <p14:creationId xmlns:p14="http://schemas.microsoft.com/office/powerpoint/2010/main" val="29175837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a:t>مزایای استفاده از باسداکت ها</a:t>
            </a:r>
            <a:br>
              <a:rPr lang="fa-IR" dirty="0"/>
            </a:br>
            <a:endParaRPr lang="en-US" dirty="0"/>
          </a:p>
        </p:txBody>
      </p:sp>
      <p:sp>
        <p:nvSpPr>
          <p:cNvPr id="3" name="Content Placeholder 2"/>
          <p:cNvSpPr>
            <a:spLocks noGrp="1"/>
          </p:cNvSpPr>
          <p:nvPr>
            <p:ph idx="1"/>
          </p:nvPr>
        </p:nvSpPr>
        <p:spPr/>
        <p:txBody>
          <a:bodyPr>
            <a:normAutofit/>
          </a:bodyPr>
          <a:lstStyle/>
          <a:p>
            <a:pPr algn="just" rtl="1" fontAlgn="base"/>
            <a:r>
              <a:rPr lang="fa-IR" sz="1800" dirty="0">
                <a:solidFill>
                  <a:srgbClr val="000000"/>
                </a:solidFill>
                <a:latin typeface="iransans"/>
              </a:rPr>
              <a:t>5. سهولت راه اندازی :</a:t>
            </a:r>
            <a:endParaRPr lang="fa-IR" sz="1800" dirty="0">
              <a:solidFill>
                <a:srgbClr val="000000"/>
              </a:solidFill>
              <a:latin typeface="yekan"/>
            </a:endParaRPr>
          </a:p>
          <a:p>
            <a:pPr algn="just" rtl="1" fontAlgn="base"/>
            <a:r>
              <a:rPr lang="fa-IR" sz="1800" dirty="0">
                <a:solidFill>
                  <a:srgbClr val="000000"/>
                </a:solidFill>
                <a:latin typeface="iransans"/>
              </a:rPr>
              <a:t>استفاده از این سیستم مدرن به دلیل آنکه تمامی قطعات و انشعابات از یک منبع تغذیه می کند و همچنین به دلیل مدولار بودن اتصالات در این سیستم سرعت نصب و راه اندازی در آن بسیار بالا می باشد.</a:t>
            </a:r>
            <a:endParaRPr lang="fa-IR" sz="1800" dirty="0">
              <a:solidFill>
                <a:srgbClr val="000000"/>
              </a:solidFill>
              <a:latin typeface="yekan"/>
            </a:endParaRPr>
          </a:p>
          <a:p>
            <a:pPr algn="just" rtl="1" fontAlgn="base"/>
            <a:r>
              <a:rPr lang="fa-IR" sz="1800" dirty="0">
                <a:solidFill>
                  <a:srgbClr val="000000"/>
                </a:solidFill>
                <a:latin typeface="yekan"/>
              </a:rPr>
              <a:t> </a:t>
            </a:r>
          </a:p>
          <a:p>
            <a:pPr algn="just" rtl="1" fontAlgn="base"/>
            <a:r>
              <a:rPr lang="fa-IR" sz="1800" dirty="0">
                <a:solidFill>
                  <a:srgbClr val="000000"/>
                </a:solidFill>
                <a:latin typeface="iransans"/>
              </a:rPr>
              <a:t>6. قابلیت انشعاب بالا :</a:t>
            </a:r>
            <a:endParaRPr lang="fa-IR" sz="1800" dirty="0">
              <a:solidFill>
                <a:srgbClr val="000000"/>
              </a:solidFill>
              <a:latin typeface="yekan"/>
            </a:endParaRPr>
          </a:p>
          <a:p>
            <a:pPr algn="just" rtl="1" fontAlgn="base"/>
            <a:r>
              <a:rPr lang="fa-IR" sz="1800" dirty="0">
                <a:solidFill>
                  <a:srgbClr val="000000"/>
                </a:solidFill>
                <a:latin typeface="iransans"/>
              </a:rPr>
              <a:t>انشعاب گیری در سیستم های سنتی کابلی محدودیت های بسیاری داشت.</a:t>
            </a:r>
            <a:endParaRPr lang="fa-IR" sz="1800" dirty="0">
              <a:solidFill>
                <a:srgbClr val="000000"/>
              </a:solidFill>
              <a:latin typeface="yekan"/>
            </a:endParaRPr>
          </a:p>
          <a:p>
            <a:pPr algn="just" rtl="1" fontAlgn="base"/>
            <a:r>
              <a:rPr lang="fa-IR" sz="1800" dirty="0">
                <a:solidFill>
                  <a:srgbClr val="000000"/>
                </a:solidFill>
                <a:latin typeface="iransans"/>
              </a:rPr>
              <a:t>در سیستم کابلی تنها می تواند حداکثر 20 آمپر تک فاز و 63 آمپر سه فاز را انشعاب گیری نمود.</a:t>
            </a:r>
            <a:endParaRPr lang="fa-IR" sz="1800" dirty="0">
              <a:solidFill>
                <a:srgbClr val="000000"/>
              </a:solidFill>
              <a:latin typeface="yekan"/>
            </a:endParaRPr>
          </a:p>
          <a:p>
            <a:pPr algn="just" rtl="1" fontAlgn="base"/>
            <a:r>
              <a:rPr lang="fa-IR" sz="1800" dirty="0">
                <a:solidFill>
                  <a:srgbClr val="000000"/>
                </a:solidFill>
                <a:latin typeface="iransans"/>
              </a:rPr>
              <a:t>اما در سیستم باسداکت می توان تا </a:t>
            </a:r>
            <a:r>
              <a:rPr lang="fa-IR" sz="1800" b="1" dirty="0">
                <a:solidFill>
                  <a:srgbClr val="000000"/>
                </a:solidFill>
                <a:latin typeface="iransans"/>
              </a:rPr>
              <a:t>400 آمپر انشعاب گیری</a:t>
            </a:r>
            <a:r>
              <a:rPr lang="fa-IR" sz="1800" dirty="0">
                <a:solidFill>
                  <a:srgbClr val="000000"/>
                </a:solidFill>
                <a:latin typeface="iransans"/>
              </a:rPr>
              <a:t> انجام داد درحالیکه جریان اصلی برق بدون قطعی باقی خواهد ماند.</a:t>
            </a:r>
            <a:endParaRPr lang="fa-IR" sz="1800" dirty="0">
              <a:solidFill>
                <a:srgbClr val="000000"/>
              </a:solidFill>
              <a:latin typeface="yekan"/>
            </a:endParaRPr>
          </a:p>
          <a:p>
            <a:pPr algn="just" rtl="1" fontAlgn="base"/>
            <a:r>
              <a:rPr lang="fa-IR" sz="1800" dirty="0">
                <a:solidFill>
                  <a:srgbClr val="000000"/>
                </a:solidFill>
                <a:latin typeface="iransans"/>
              </a:rPr>
              <a:t>همچنین در این سیستم تا 1250 آمپر انشعاب گیری با قطع جریان اصلی برق نیز میسر می باشد.</a:t>
            </a:r>
            <a:endParaRPr lang="fa-IR" sz="1800" dirty="0">
              <a:solidFill>
                <a:srgbClr val="000000"/>
              </a:solidFill>
              <a:latin typeface="yekan"/>
            </a:endParaRPr>
          </a:p>
          <a:p>
            <a:pPr algn="r"/>
            <a:endParaRPr lang="en-US" sz="1800" dirty="0"/>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63</a:t>
            </a:fld>
            <a:endParaRPr lang="fa-IR">
              <a:solidFill>
                <a:prstClr val="black">
                  <a:lumMod val="65000"/>
                  <a:lumOff val="35000"/>
                </a:prstClr>
              </a:solidFill>
            </a:endParaRPr>
          </a:p>
        </p:txBody>
      </p:sp>
    </p:spTree>
    <p:extLst>
      <p:ext uri="{BB962C8B-B14F-4D97-AF65-F5344CB8AC3E}">
        <p14:creationId xmlns:p14="http://schemas.microsoft.com/office/powerpoint/2010/main" val="40768477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fa-IR" dirty="0">
                <a:solidFill>
                  <a:srgbClr val="000000"/>
                </a:solidFill>
                <a:latin typeface="iransans"/>
              </a:rPr>
              <a:t>مزایای استفاده از باسداکت ها</a:t>
            </a:r>
            <a:br>
              <a:rPr lang="fa-IR" dirty="0">
                <a:solidFill>
                  <a:srgbClr val="000000"/>
                </a:solidFill>
                <a:latin typeface="yekan"/>
              </a:rPr>
            </a:br>
            <a:endParaRPr lang="en-US" dirty="0"/>
          </a:p>
        </p:txBody>
      </p:sp>
      <p:sp>
        <p:nvSpPr>
          <p:cNvPr id="3" name="Content Placeholder 2"/>
          <p:cNvSpPr>
            <a:spLocks noGrp="1"/>
          </p:cNvSpPr>
          <p:nvPr>
            <p:ph idx="1"/>
          </p:nvPr>
        </p:nvSpPr>
        <p:spPr/>
        <p:txBody>
          <a:bodyPr>
            <a:noAutofit/>
          </a:bodyPr>
          <a:lstStyle/>
          <a:p>
            <a:pPr algn="r" rtl="1" fontAlgn="base"/>
            <a:r>
              <a:rPr lang="fa-IR" sz="1200" dirty="0">
                <a:solidFill>
                  <a:srgbClr val="000000"/>
                </a:solidFill>
                <a:latin typeface="iransans"/>
              </a:rPr>
              <a:t>7</a:t>
            </a:r>
            <a:r>
              <a:rPr lang="fa-IR" sz="1400" dirty="0">
                <a:solidFill>
                  <a:srgbClr val="000000"/>
                </a:solidFill>
                <a:latin typeface="iransans"/>
              </a:rPr>
              <a:t>. پیش ساخته و مدولار بودن :</a:t>
            </a:r>
            <a:br>
              <a:rPr lang="fa-IR" sz="1400" dirty="0">
                <a:solidFill>
                  <a:srgbClr val="000000"/>
                </a:solidFill>
                <a:latin typeface="yekan"/>
              </a:rPr>
            </a:br>
            <a:r>
              <a:rPr lang="fa-IR" sz="1400" dirty="0">
                <a:solidFill>
                  <a:srgbClr val="000000"/>
                </a:solidFill>
                <a:latin typeface="iransans"/>
              </a:rPr>
              <a:t>پیش ساختگی و مدولار بودن قطعات و اتصالات سیستم باسداکت این امکان را ایجاد می کند که در صورت اضافه شدن یک تجهیز برقی بتوان بسادگی با اختصاص یک جعبه انشعاب که کلید کنترل و حفاظت تجهیز مربوطه درون آن قرار داده می شود، برقرسانی به تجهیز جدید را در اسرع وقت و بسادگی انجام داد.</a:t>
            </a:r>
            <a:endParaRPr lang="fa-IR" sz="1400" dirty="0">
              <a:solidFill>
                <a:srgbClr val="000000"/>
              </a:solidFill>
              <a:latin typeface="yekan"/>
            </a:endParaRPr>
          </a:p>
          <a:p>
            <a:pPr algn="just" rtl="1" fontAlgn="base"/>
            <a:r>
              <a:rPr lang="fa-IR" sz="1400" dirty="0">
                <a:solidFill>
                  <a:srgbClr val="000000"/>
                </a:solidFill>
                <a:latin typeface="iransans"/>
              </a:rPr>
              <a:t>همچنین در صورت جابجایی تجهیزات برقی نیز می توان به سادگی تجهیزات را جا بجا نمود. برای این کار کافی است جعبه انشعاب با سیستم تغذیه تجهیز مورد نظر را قطع نمود و پس از جابجایی مجددا اتصال را برقرار نمود. این قضیه بخصوص وقتی مهم و حائز اهمیت فراوان می شود که بخواهیم این تغییر و تحولات را در یک کارخانه بزرگ صنعتی مثل یک کارخانه اتومبیل سازی بوجود آوریم. در واقع، سیستم باسداکت به عهده صنایع، ساختمانهای بلند و نیمه بلند با کاربری های مختلف، پستهای توزیع برق و … امکان انشعاب پذیری، تغییرات و جابجایی های دلخواه و متنوع را بدون محدودیت خاصی (درست همانند این عدم محدودیت در خانه ها) اعطا می کند.</a:t>
            </a:r>
            <a:endParaRPr lang="fa-IR" sz="1400" dirty="0">
              <a:solidFill>
                <a:srgbClr val="000000"/>
              </a:solidFill>
              <a:latin typeface="yekan"/>
            </a:endParaRPr>
          </a:p>
          <a:p>
            <a:pPr algn="just" rtl="1" fontAlgn="base"/>
            <a:r>
              <a:rPr lang="fa-IR" sz="1400" dirty="0">
                <a:solidFill>
                  <a:srgbClr val="000000"/>
                </a:solidFill>
                <a:latin typeface="yekan"/>
              </a:rPr>
              <a:t> </a:t>
            </a:r>
          </a:p>
          <a:p>
            <a:pPr algn="r" rtl="1" fontAlgn="base"/>
            <a:r>
              <a:rPr lang="fa-IR" sz="1400" dirty="0">
                <a:solidFill>
                  <a:srgbClr val="000000"/>
                </a:solidFill>
                <a:latin typeface="iransans"/>
              </a:rPr>
              <a:t>8. قابلیت بازیابی :</a:t>
            </a:r>
            <a:br>
              <a:rPr lang="fa-IR" sz="1400" dirty="0">
                <a:solidFill>
                  <a:srgbClr val="000000"/>
                </a:solidFill>
                <a:latin typeface="yekan"/>
              </a:rPr>
            </a:br>
            <a:r>
              <a:rPr lang="fa-IR" sz="1400" dirty="0">
                <a:solidFill>
                  <a:srgbClr val="000000"/>
                </a:solidFill>
                <a:latin typeface="iransans"/>
              </a:rPr>
              <a:t>با توجه به رشد روزافزون فناوری های جدید و نیاز بازار، نوع و میزان ماشین آلات دائما در حال تغییر می باشد و لذا با استفاده از سیستم باسداکت امکان تغییرات و توسعه براحتی و در حداقل زمان ممکن فراهم می گردد. درحالیکه در سیستم سنتی کابل این تغییرات و توسعه براحتی و در حداقل زمان ممکن فراهم می گردد. در حالیکه در سیستم سنتی کابل این تغییرات بسادگی امکان پذیر نبوده و بعلت عمر کم و نحوه اتصال کابلها در اغلب موارد نیاز به تعویض کابلها بوده و امکان بازیافت کابلهای قبلی وجود ندارد. ضایعات سیستم باسداکت بسیار جزئی می باشند و عمده قطعات را می توان در محل دیگری بصورت کاملا متفاوتی مجددا استفاده نمود. بطور مثال، اگر محل کارخانه ای تغییر یابد می توان براحتی کلیه اجزای سیستم برقرسانی باسداکت آن کارخانه را جدا و در محل جدید احداث کارخانه مجددا نصب و راه اندازی نمود.</a:t>
            </a:r>
            <a:endParaRPr lang="fa-IR" sz="1400" dirty="0">
              <a:solidFill>
                <a:srgbClr val="000000"/>
              </a:solidFill>
              <a:latin typeface="yekan"/>
            </a:endParaRPr>
          </a:p>
          <a:p>
            <a:pPr algn="r"/>
            <a:endParaRPr lang="en-US" sz="1200" dirty="0"/>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64</a:t>
            </a:fld>
            <a:endParaRPr lang="fa-IR">
              <a:solidFill>
                <a:prstClr val="black">
                  <a:lumMod val="65000"/>
                  <a:lumOff val="35000"/>
                </a:prstClr>
              </a:solidFill>
            </a:endParaRPr>
          </a:p>
        </p:txBody>
      </p:sp>
    </p:spTree>
    <p:extLst>
      <p:ext uri="{BB962C8B-B14F-4D97-AF65-F5344CB8AC3E}">
        <p14:creationId xmlns:p14="http://schemas.microsoft.com/office/powerpoint/2010/main" val="22447737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fa-IR" dirty="0">
                <a:solidFill>
                  <a:srgbClr val="000000"/>
                </a:solidFill>
                <a:latin typeface="iransans"/>
              </a:rPr>
              <a:t>مزایای استفاده از باسداکت ها</a:t>
            </a:r>
            <a:br>
              <a:rPr lang="fa-IR" dirty="0">
                <a:solidFill>
                  <a:srgbClr val="000000"/>
                </a:solidFill>
                <a:latin typeface="yekan"/>
              </a:rPr>
            </a:br>
            <a:endParaRPr lang="en-US" dirty="0"/>
          </a:p>
        </p:txBody>
      </p:sp>
      <p:sp>
        <p:nvSpPr>
          <p:cNvPr id="3" name="Content Placeholder 2"/>
          <p:cNvSpPr>
            <a:spLocks noGrp="1"/>
          </p:cNvSpPr>
          <p:nvPr>
            <p:ph idx="1"/>
          </p:nvPr>
        </p:nvSpPr>
        <p:spPr/>
        <p:txBody>
          <a:bodyPr>
            <a:normAutofit/>
          </a:bodyPr>
          <a:lstStyle/>
          <a:p>
            <a:pPr algn="justLow" rtl="1" fontAlgn="base"/>
            <a:r>
              <a:rPr lang="fa-IR" dirty="0">
                <a:solidFill>
                  <a:srgbClr val="000000"/>
                </a:solidFill>
                <a:latin typeface="iransans"/>
              </a:rPr>
              <a:t>9. سهولت تعمیرات و نگهداری :</a:t>
            </a:r>
            <a:br>
              <a:rPr lang="fa-IR" dirty="0">
                <a:solidFill>
                  <a:srgbClr val="000000"/>
                </a:solidFill>
                <a:latin typeface="yekan"/>
              </a:rPr>
            </a:br>
            <a:r>
              <a:rPr lang="fa-IR" dirty="0">
                <a:solidFill>
                  <a:srgbClr val="000000"/>
                </a:solidFill>
                <a:latin typeface="iransans"/>
              </a:rPr>
              <a:t>اصولا سیستم باسداکت نیازی به تعمیرات و نگهداری ندارد (</a:t>
            </a:r>
            <a:r>
              <a:rPr lang="en-US" dirty="0">
                <a:solidFill>
                  <a:srgbClr val="000000"/>
                </a:solidFill>
                <a:latin typeface="iransans"/>
              </a:rPr>
              <a:t>Maintenance Free) </a:t>
            </a:r>
            <a:r>
              <a:rPr lang="fa-IR" dirty="0">
                <a:solidFill>
                  <a:srgbClr val="000000"/>
                </a:solidFill>
                <a:latin typeface="iransans"/>
              </a:rPr>
              <a:t>و علت آن نیز بکار بردن نوعی واشرهای خاص می باشد که در اتصالات سیستم باسداکت بکار می رود. این واشرهای مخصوص که به آنها “واشر بلویل” (</a:t>
            </a:r>
            <a:r>
              <a:rPr lang="en-US" dirty="0" err="1">
                <a:solidFill>
                  <a:srgbClr val="000000"/>
                </a:solidFill>
                <a:latin typeface="iransans"/>
              </a:rPr>
              <a:t>Bellevile</a:t>
            </a:r>
            <a:r>
              <a:rPr lang="en-US" dirty="0">
                <a:solidFill>
                  <a:srgbClr val="000000"/>
                </a:solidFill>
                <a:latin typeface="iransans"/>
              </a:rPr>
              <a:t>) </a:t>
            </a:r>
            <a:r>
              <a:rPr lang="fa-IR" dirty="0">
                <a:solidFill>
                  <a:srgbClr val="000000"/>
                </a:solidFill>
                <a:latin typeface="iransans"/>
              </a:rPr>
              <a:t>گفته می شود ۹۵ درصد فشار لازم در محل اتصالات باسداکت را پس از گذشت چند دهه بدون نیاز به هیچگونه کنترل ادواری در میزان مشخص شده حفظ می کند.</a:t>
            </a:r>
            <a:endParaRPr lang="fa-IR" dirty="0">
              <a:solidFill>
                <a:srgbClr val="000000"/>
              </a:solidFill>
              <a:latin typeface="yekan"/>
            </a:endParaRPr>
          </a:p>
          <a:p>
            <a:pPr algn="justLow" rtl="1" fontAlgn="base"/>
            <a:r>
              <a:rPr lang="fa-IR" dirty="0">
                <a:solidFill>
                  <a:srgbClr val="000000"/>
                </a:solidFill>
                <a:latin typeface="iransans"/>
              </a:rPr>
              <a:t>شیوه کار نیز بدین صورت است که این واشرها پس از بسته شدن بلوکهای اتصال دهنده دو قطعه باسداکت بهم، طوری محکم می شود که مهره اول واشر بسته شده و سپس با فشار بیشتر، مهره دوم واشر نیز می شکند و پس از شنیدن صدای شکستن مهره دوم در واقع فشار لازم تامین گردیده است.</a:t>
            </a:r>
            <a:endParaRPr lang="fa-IR" dirty="0">
              <a:solidFill>
                <a:srgbClr val="000000"/>
              </a:solidFill>
              <a:latin typeface="yekan"/>
            </a:endParaRPr>
          </a:p>
          <a:p>
            <a:pPr algn="r"/>
            <a:endParaRPr lang="en-US" dirty="0"/>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65</a:t>
            </a:fld>
            <a:endParaRPr lang="fa-IR">
              <a:solidFill>
                <a:prstClr val="black">
                  <a:lumMod val="65000"/>
                  <a:lumOff val="35000"/>
                </a:prstClr>
              </a:solidFill>
            </a:endParaRPr>
          </a:p>
        </p:txBody>
      </p:sp>
    </p:spTree>
    <p:extLst>
      <p:ext uri="{BB962C8B-B14F-4D97-AF65-F5344CB8AC3E}">
        <p14:creationId xmlns:p14="http://schemas.microsoft.com/office/powerpoint/2010/main" val="35425952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8800" dirty="0">
                <a:solidFill>
                  <a:srgbClr val="333333"/>
                </a:solidFill>
                <a:latin typeface="IRANSans"/>
              </a:rPr>
              <a:t>فیبر نوری </a:t>
            </a:r>
            <a:br>
              <a:rPr lang="fa-IR" dirty="0">
                <a:solidFill>
                  <a:srgbClr val="333333"/>
                </a:solidFill>
                <a:latin typeface="IRANSans"/>
              </a:rPr>
            </a:br>
            <a:endParaRPr lang="en-US" dirty="0"/>
          </a:p>
        </p:txBody>
      </p:sp>
      <p:sp>
        <p:nvSpPr>
          <p:cNvPr id="3" name="Content Placeholder 2"/>
          <p:cNvSpPr>
            <a:spLocks noGrp="1"/>
          </p:cNvSpPr>
          <p:nvPr>
            <p:ph idx="1"/>
          </p:nvPr>
        </p:nvSpPr>
        <p:spPr/>
        <p:txBody>
          <a:bodyPr>
            <a:noAutofit/>
          </a:bodyPr>
          <a:lstStyle/>
          <a:p>
            <a:pPr algn="justLow" rtl="1"/>
            <a:r>
              <a:rPr lang="fa-IR" sz="2400" b="1" dirty="0">
                <a:solidFill>
                  <a:srgbClr val="333333"/>
                </a:solidFill>
                <a:latin typeface="IRANSans"/>
              </a:rPr>
              <a:t>فیبر نوری</a:t>
            </a:r>
            <a:r>
              <a:rPr lang="fa-IR" sz="2400" dirty="0">
                <a:solidFill>
                  <a:srgbClr val="333333"/>
                </a:solidFill>
                <a:latin typeface="IRANSans"/>
              </a:rPr>
              <a:t> یا </a:t>
            </a:r>
            <a:r>
              <a:rPr lang="fa-IR" sz="2400" b="1" dirty="0">
                <a:solidFill>
                  <a:srgbClr val="333333"/>
                </a:solidFill>
                <a:latin typeface="IRANSans"/>
              </a:rPr>
              <a:t>تار نوری</a:t>
            </a:r>
            <a:r>
              <a:rPr lang="fa-IR" sz="2400" dirty="0">
                <a:solidFill>
                  <a:srgbClr val="333333"/>
                </a:solidFill>
                <a:latin typeface="IRANSans"/>
              </a:rPr>
              <a:t> به انگلیسی </a:t>
            </a:r>
            <a:r>
              <a:rPr lang="en-US" sz="2400" b="1" dirty="0">
                <a:solidFill>
                  <a:srgbClr val="333333"/>
                </a:solidFill>
                <a:latin typeface="IRANSans"/>
              </a:rPr>
              <a:t>Optical Fiber</a:t>
            </a:r>
            <a:r>
              <a:rPr lang="en-US" sz="2400" dirty="0">
                <a:solidFill>
                  <a:srgbClr val="333333"/>
                </a:solidFill>
                <a:latin typeface="IRANSans"/>
              </a:rPr>
              <a:t> </a:t>
            </a:r>
            <a:r>
              <a:rPr lang="fa-IR" sz="2400" dirty="0">
                <a:solidFill>
                  <a:srgbClr val="333333"/>
                </a:solidFill>
                <a:latin typeface="IRANSans"/>
              </a:rPr>
              <a:t>رشته باریک و بلندی از یک مادّه شفاف مثل </a:t>
            </a:r>
            <a:r>
              <a:rPr lang="fa-IR" sz="2400" b="1" dirty="0">
                <a:solidFill>
                  <a:srgbClr val="333333"/>
                </a:solidFill>
                <a:latin typeface="IRANSans"/>
              </a:rPr>
              <a:t>شیشه</a:t>
            </a:r>
            <a:r>
              <a:rPr lang="fa-IR" sz="2400" dirty="0">
                <a:solidFill>
                  <a:srgbClr val="333333"/>
                </a:solidFill>
                <a:latin typeface="IRANSans"/>
              </a:rPr>
              <a:t> یا </a:t>
            </a:r>
            <a:r>
              <a:rPr lang="fa-IR" sz="2400" b="1" dirty="0">
                <a:solidFill>
                  <a:srgbClr val="333333"/>
                </a:solidFill>
                <a:latin typeface="IRANSans"/>
              </a:rPr>
              <a:t>پلاستیک</a:t>
            </a:r>
            <a:r>
              <a:rPr lang="fa-IR" sz="2400" dirty="0">
                <a:solidFill>
                  <a:srgbClr val="333333"/>
                </a:solidFill>
                <a:latin typeface="IRANSans"/>
              </a:rPr>
              <a:t> است که می‌تواند نوری را که از یک سرش به آن وارد شده، از سر دیگر خارج کند. فیبر نوری داری </a:t>
            </a:r>
            <a:r>
              <a:rPr lang="fa-IR" sz="2400" b="1" dirty="0">
                <a:solidFill>
                  <a:srgbClr val="333333"/>
                </a:solidFill>
                <a:latin typeface="IRANSans"/>
              </a:rPr>
              <a:t>پهنای باند</a:t>
            </a:r>
            <a:r>
              <a:rPr lang="fa-IR" sz="2400" dirty="0">
                <a:solidFill>
                  <a:srgbClr val="333333"/>
                </a:solidFill>
                <a:latin typeface="IRANSans"/>
              </a:rPr>
              <a:t> بسیار بالاتر از </a:t>
            </a:r>
            <a:r>
              <a:rPr lang="fa-IR" sz="2400" b="1" dirty="0">
                <a:solidFill>
                  <a:srgbClr val="333333"/>
                </a:solidFill>
                <a:latin typeface="IRANSans"/>
              </a:rPr>
              <a:t>کابل‌</a:t>
            </a:r>
            <a:r>
              <a:rPr lang="fa-IR" sz="2400" dirty="0">
                <a:solidFill>
                  <a:srgbClr val="333333"/>
                </a:solidFill>
                <a:latin typeface="IRANSans"/>
              </a:rPr>
              <a:t>های معمولی است، با فیبر نوری می‌توان داده‌های تصویر، صوت و داده‌های دیگر را به راحتی با پهنای باند بالا تا 10 گیگابیت بر ثانیه و بالاتر انتقال داد. امروزه مخابرات فیبر نوری، به دلیل پهنای باند وسیعتر در مقایسه با کابل‌های</a:t>
            </a:r>
            <a:r>
              <a:rPr lang="fa-IR" sz="2400" b="1" dirty="0">
                <a:solidFill>
                  <a:srgbClr val="333333"/>
                </a:solidFill>
                <a:latin typeface="IRANSans"/>
              </a:rPr>
              <a:t> مسی</a:t>
            </a:r>
            <a:r>
              <a:rPr lang="fa-IR" sz="2400" dirty="0">
                <a:solidFill>
                  <a:srgbClr val="333333"/>
                </a:solidFill>
                <a:latin typeface="IRANSans"/>
              </a:rPr>
              <a:t>، و تاخیر کمتر در مقایسه با مخابرات ماهواره ای از مهمترین ابزار انتقال اطلاعات محسوب می‌شود.</a:t>
            </a:r>
            <a:endParaRPr lang="en-US" sz="2400" dirty="0"/>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66</a:t>
            </a:fld>
            <a:endParaRPr lang="fa-IR">
              <a:solidFill>
                <a:prstClr val="black">
                  <a:lumMod val="65000"/>
                  <a:lumOff val="35000"/>
                </a:prstClr>
              </a:solidFill>
            </a:endParaRPr>
          </a:p>
        </p:txBody>
      </p:sp>
    </p:spTree>
    <p:extLst>
      <p:ext uri="{BB962C8B-B14F-4D97-AF65-F5344CB8AC3E}">
        <p14:creationId xmlns:p14="http://schemas.microsoft.com/office/powerpoint/2010/main" val="1457421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7900" dirty="0">
                <a:solidFill>
                  <a:srgbClr val="333333"/>
                </a:solidFill>
                <a:latin typeface="IRANSans"/>
              </a:rPr>
              <a:t>فیبر نوری </a:t>
            </a:r>
            <a:endParaRPr lang="en-US" dirty="0"/>
          </a:p>
        </p:txBody>
      </p:sp>
      <p:sp>
        <p:nvSpPr>
          <p:cNvPr id="3" name="Content Placeholder 2"/>
          <p:cNvSpPr>
            <a:spLocks noGrp="1"/>
          </p:cNvSpPr>
          <p:nvPr>
            <p:ph idx="1"/>
          </p:nvPr>
        </p:nvSpPr>
        <p:spPr>
          <a:xfrm>
            <a:off x="457200" y="1628800"/>
            <a:ext cx="7715200" cy="4752528"/>
          </a:xfrm>
        </p:spPr>
        <p:txBody>
          <a:bodyPr>
            <a:noAutofit/>
          </a:bodyPr>
          <a:lstStyle/>
          <a:p>
            <a:pPr algn="justLow" rtl="1"/>
            <a:r>
              <a:rPr lang="fa-IR" sz="1600" b="1" dirty="0">
                <a:solidFill>
                  <a:srgbClr val="333333"/>
                </a:solidFill>
                <a:latin typeface="IRANSans"/>
              </a:rPr>
              <a:t>ساختار</a:t>
            </a:r>
            <a:br>
              <a:rPr lang="fa-IR" sz="1600" dirty="0">
                <a:solidFill>
                  <a:srgbClr val="333333"/>
                </a:solidFill>
                <a:latin typeface="IRANSans"/>
              </a:rPr>
            </a:br>
            <a:r>
              <a:rPr lang="fa-IR" sz="1600" dirty="0">
                <a:solidFill>
                  <a:srgbClr val="333333"/>
                </a:solidFill>
                <a:latin typeface="IRANSans"/>
              </a:rPr>
              <a:t>از فیبر نوری (معمولاً از جنس </a:t>
            </a:r>
            <a:r>
              <a:rPr lang="fa-IR" sz="1600" b="1" dirty="0">
                <a:solidFill>
                  <a:srgbClr val="333333"/>
                </a:solidFill>
                <a:latin typeface="IRANSans"/>
              </a:rPr>
              <a:t>سیلیسیم دی‌اکسید</a:t>
            </a:r>
            <a:r>
              <a:rPr lang="fa-IR" sz="1600" dirty="0">
                <a:solidFill>
                  <a:srgbClr val="333333"/>
                </a:solidFill>
                <a:latin typeface="IRANSans"/>
              </a:rPr>
              <a:t>) برای انتقال داده‌ها توسط نور لیزر استفاده میشود. یک کابل فیبر نوری که کمتر از یک اینچ قطر دارد از مجموعه ای از این فیبرها تشکیل شده و می‌تواند صدها هزار مکالمه صوتی را حمل کند. فیبرهای نوری تجاری ظرفیت 2٫5 گیگابایت در ثانیه تا 10 گیگابایت در ثانیه را فراهم می‌سازند. فیبر نوری از چندین لایه ساخته می‌شود. درونی‌ترین لایه را </a:t>
            </a:r>
            <a:r>
              <a:rPr lang="fa-IR" sz="1600" b="1" dirty="0">
                <a:solidFill>
                  <a:srgbClr val="333333"/>
                </a:solidFill>
                <a:latin typeface="IRANSans"/>
              </a:rPr>
              <a:t>هسته</a:t>
            </a:r>
            <a:r>
              <a:rPr lang="fa-IR" sz="1600" dirty="0">
                <a:solidFill>
                  <a:srgbClr val="333333"/>
                </a:solidFill>
                <a:latin typeface="IRANSans"/>
              </a:rPr>
              <a:t> می‌نامند. هسته معمولاً شامل یک تار کاملاً بازتاب کننده از شیشه خالص است. هسته در بعضی از کابل‌ها از پلاستیک کاملاً بازتابنده ساخته می‌شود، که هزینه ساخت را پایین می‌آورد. با این حال، یک هسته پلاستیکی معمولاً کیفیت شیشه را ندارد و بیشتر برای حمل داده‌ها در فواصل کوتاه به کار می‌رود. حول هسته بخش </a:t>
            </a:r>
            <a:r>
              <a:rPr lang="fa-IR" sz="1600" b="1" dirty="0">
                <a:solidFill>
                  <a:srgbClr val="333333"/>
                </a:solidFill>
                <a:latin typeface="IRANSans"/>
              </a:rPr>
              <a:t>پوسته</a:t>
            </a:r>
            <a:r>
              <a:rPr lang="fa-IR" sz="1600" dirty="0">
                <a:solidFill>
                  <a:srgbClr val="333333"/>
                </a:solidFill>
                <a:latin typeface="IRANSans"/>
              </a:rPr>
              <a:t> قرار دارد، که از شیشه یا پلاستیک ساخته می‌شود. هسته و پوسته به همراه هم یک </a:t>
            </a:r>
            <a:r>
              <a:rPr lang="fa-IR" sz="1600" b="1" dirty="0">
                <a:solidFill>
                  <a:srgbClr val="333333"/>
                </a:solidFill>
                <a:latin typeface="IRANSans"/>
              </a:rPr>
              <a:t>رابط بازتابنده</a:t>
            </a:r>
            <a:r>
              <a:rPr lang="fa-IR" sz="1600" dirty="0">
                <a:solidFill>
                  <a:srgbClr val="333333"/>
                </a:solidFill>
                <a:latin typeface="IRANSans"/>
              </a:rPr>
              <a:t> را تشکیل می‌دهند که باعث می‌شود که نور در هسته تا بیده شود تا از سطحی به طرف مرکز هسته باز تابیده شود که در آن دو ماده به هم می‌رسند. این عمل بازتاب نور به مرکز هسته را </a:t>
            </a:r>
            <a:r>
              <a:rPr lang="fa-IR" sz="1600" b="1" dirty="0">
                <a:solidFill>
                  <a:srgbClr val="333333"/>
                </a:solidFill>
                <a:latin typeface="IRANSans"/>
              </a:rPr>
              <a:t>بازتاب داخلی کلی</a:t>
            </a:r>
            <a:r>
              <a:rPr lang="fa-IR" sz="1600" dirty="0">
                <a:solidFill>
                  <a:srgbClr val="333333"/>
                </a:solidFill>
                <a:latin typeface="IRANSans"/>
              </a:rPr>
              <a:t> می‌نامند.</a:t>
            </a:r>
            <a:br>
              <a:rPr lang="fa-IR" sz="1600" dirty="0">
                <a:solidFill>
                  <a:srgbClr val="333333"/>
                </a:solidFill>
                <a:latin typeface="IRANSans"/>
              </a:rPr>
            </a:br>
            <a:r>
              <a:rPr lang="fa-IR" sz="1600" dirty="0">
                <a:solidFill>
                  <a:srgbClr val="333333"/>
                </a:solidFill>
                <a:latin typeface="IRANSans"/>
              </a:rPr>
              <a:t>در نوع مرسوم فیبر نوری </a:t>
            </a:r>
            <a:r>
              <a:rPr lang="fa-IR" sz="1600" b="1" dirty="0">
                <a:solidFill>
                  <a:srgbClr val="333333"/>
                </a:solidFill>
                <a:latin typeface="IRANSans"/>
              </a:rPr>
              <a:t>قطر</a:t>
            </a:r>
            <a:r>
              <a:rPr lang="fa-IR" sz="1600" dirty="0">
                <a:solidFill>
                  <a:srgbClr val="333333"/>
                </a:solidFill>
                <a:latin typeface="IRANSans"/>
              </a:rPr>
              <a:t> هسته و پوسته با هم حدود 125 میکرون است (هر میکرون معادل یک میلیونیم متر است)، که در حدود اندازه یک </a:t>
            </a:r>
            <a:r>
              <a:rPr lang="fa-IR" sz="1600" b="1" dirty="0">
                <a:solidFill>
                  <a:srgbClr val="333333"/>
                </a:solidFill>
                <a:latin typeface="IRANSans"/>
              </a:rPr>
              <a:t>تار موی انسان</a:t>
            </a:r>
            <a:r>
              <a:rPr lang="fa-IR" sz="1600" dirty="0">
                <a:solidFill>
                  <a:srgbClr val="333333"/>
                </a:solidFill>
                <a:latin typeface="IRANSans"/>
              </a:rPr>
              <a:t> است. بسته به سازنده، حول پوسته چند </a:t>
            </a:r>
            <a:r>
              <a:rPr lang="fa-IR" sz="1600" b="1" dirty="0">
                <a:solidFill>
                  <a:srgbClr val="333333"/>
                </a:solidFill>
                <a:latin typeface="IRANSans"/>
              </a:rPr>
              <a:t>لایه محافظ</a:t>
            </a:r>
            <a:r>
              <a:rPr lang="fa-IR" sz="1600" dirty="0">
                <a:solidFill>
                  <a:srgbClr val="333333"/>
                </a:solidFill>
                <a:latin typeface="IRANSans"/>
              </a:rPr>
              <a:t>، شامل یک پوشش معمولاً از جنس پلاستیک قرار می‌گیرد.</a:t>
            </a:r>
            <a:br>
              <a:rPr lang="fa-IR" sz="1600" dirty="0">
                <a:solidFill>
                  <a:srgbClr val="333333"/>
                </a:solidFill>
                <a:latin typeface="IRANSans"/>
              </a:rPr>
            </a:br>
            <a:r>
              <a:rPr lang="fa-IR" sz="1600" dirty="0">
                <a:solidFill>
                  <a:srgbClr val="333333"/>
                </a:solidFill>
                <a:latin typeface="IRANSans"/>
              </a:rPr>
              <a:t>یک پوشش محافظ پلاستکی سخت لایه بیرونی را تشکیل می‌دهد. این لایه کل کابل را در خود نگه می‌دارد، که می‌تواند صدها فیبر نوری مختلف را در بر بگیرد. قطر یک کابل نمونه کمتر از یک اینچ است.</a:t>
            </a:r>
          </a:p>
          <a:p>
            <a:pPr algn="justLow" rtl="1"/>
            <a:br>
              <a:rPr lang="fa-IR" sz="1600" dirty="0"/>
            </a:br>
            <a:endParaRPr lang="en-US" sz="1600" dirty="0"/>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67</a:t>
            </a:fld>
            <a:endParaRPr lang="fa-IR">
              <a:solidFill>
                <a:prstClr val="black">
                  <a:lumMod val="65000"/>
                  <a:lumOff val="35000"/>
                </a:prstClr>
              </a:solidFill>
            </a:endParaRPr>
          </a:p>
        </p:txBody>
      </p:sp>
    </p:spTree>
    <p:extLst>
      <p:ext uri="{BB962C8B-B14F-4D97-AF65-F5344CB8AC3E}">
        <p14:creationId xmlns:p14="http://schemas.microsoft.com/office/powerpoint/2010/main" val="19953613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7900" dirty="0">
                <a:solidFill>
                  <a:srgbClr val="333333"/>
                </a:solidFill>
                <a:latin typeface="IRANSans"/>
              </a:rPr>
              <a:t>فیبر نوری </a:t>
            </a:r>
            <a:endParaRPr lang="en-US" dirty="0"/>
          </a:p>
        </p:txBody>
      </p:sp>
      <p:sp>
        <p:nvSpPr>
          <p:cNvPr id="3" name="Content Placeholder 2"/>
          <p:cNvSpPr>
            <a:spLocks noGrp="1"/>
          </p:cNvSpPr>
          <p:nvPr>
            <p:ph idx="1"/>
          </p:nvPr>
        </p:nvSpPr>
        <p:spPr>
          <a:xfrm>
            <a:off x="971600" y="1556792"/>
            <a:ext cx="7633742" cy="4824536"/>
          </a:xfrm>
        </p:spPr>
        <p:txBody>
          <a:bodyPr>
            <a:normAutofit/>
          </a:bodyPr>
          <a:lstStyle/>
          <a:p>
            <a:pPr algn="r"/>
            <a:r>
              <a:rPr lang="fa-IR" sz="1800" b="1" dirty="0">
                <a:solidFill>
                  <a:srgbClr val="333333"/>
                </a:solidFill>
                <a:latin typeface="IRANSans"/>
              </a:rPr>
              <a:t>ارسال نور در فیبر نوری</a:t>
            </a:r>
            <a:br>
              <a:rPr lang="fa-IR" sz="1800" dirty="0"/>
            </a:br>
            <a:r>
              <a:rPr lang="fa-IR" sz="1800" dirty="0">
                <a:solidFill>
                  <a:srgbClr val="333333"/>
                </a:solidFill>
                <a:latin typeface="IRANSans"/>
              </a:rPr>
              <a:t>اگر در یک راهروی بزرگ و مستقیم چراغ قوه ای را روشن نماییم، با توجه به عدم وجود خم و یا پیچ در راهرو، محدوده مورد نظر روشن می شود ولی اگر راهروی فوق دارای خم و یا پیچ باشد، در این حالت باید از یک آیینه در محل پیچ راهرو استفاده کرد تا باعث انعکاس نور در راهرو گردد. و در صورتیکه راهروی فوق دارای پیچ‌های زیادی باشد، در چنین حالتی بایست از آیینه‌های متعددی استفاده کرد. بدین ترتیب نور تابانده شده توسط چراغ قوه از نقطه ای به نقطه دیگر حرکت کرده و طول مسیر راهرو را روشن خواهد کرد. عملیات فوق مشابه آن چیزی است که در فیبر نوری انجام می گیرد.</a:t>
            </a:r>
            <a:br>
              <a:rPr lang="fa-IR" sz="1800" dirty="0"/>
            </a:br>
            <a:r>
              <a:rPr lang="fa-IR" sz="1800" dirty="0">
                <a:solidFill>
                  <a:srgbClr val="333333"/>
                </a:solidFill>
                <a:latin typeface="IRANSans"/>
              </a:rPr>
              <a:t>نور در کابل فیبر نوری از طریق هسته (نظیر راهروی مثال ارائه شده) و توسط جهش‌های پیوسته با توجه به سطح آبکاری شده (</a:t>
            </a:r>
            <a:r>
              <a:rPr lang="en-US" sz="1800" b="1" dirty="0">
                <a:solidFill>
                  <a:srgbClr val="333333"/>
                </a:solidFill>
                <a:latin typeface="IRANSans"/>
              </a:rPr>
              <a:t>cladding</a:t>
            </a:r>
            <a:r>
              <a:rPr lang="en-US" sz="1800" dirty="0">
                <a:solidFill>
                  <a:srgbClr val="333333"/>
                </a:solidFill>
                <a:latin typeface="IRANSans"/>
              </a:rPr>
              <a:t>) (</a:t>
            </a:r>
            <a:r>
              <a:rPr lang="fa-IR" sz="1800" dirty="0">
                <a:solidFill>
                  <a:srgbClr val="333333"/>
                </a:solidFill>
                <a:latin typeface="IRANSans"/>
              </a:rPr>
              <a:t>مشابه دیوارهای شیشه ای مثال ارائه شده) حرکت می کند. (مجموع انعکاس داخلی) و چون سطح آبکاری شده، قادر به جذب نور موجود در هسته نیست، نور قادر به حرکت در مسافت‌های طولانی است. اما گاهی بدلیل خالص نبودن شیشه، برخی از سیگنال‌های نوری دچار نوعی تضعیف در طول هسته می شوند که این تضعیف به درجه خلوص شیشه و طول موج نور انتقالی بستگی دارد. (مثلاً اگر طول موج 1300 نانومتر باشد، بین 50 تا 60 درصد در هر کیلومتر تضعیف می شود و موج با طول 1550 نانومتر بیش از 50 درصد در هر کیلومتر تضعیف می شود.)</a:t>
            </a:r>
            <a:endParaRPr lang="en-US" sz="1800" dirty="0"/>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68</a:t>
            </a:fld>
            <a:endParaRPr lang="fa-IR">
              <a:solidFill>
                <a:prstClr val="black">
                  <a:lumMod val="65000"/>
                  <a:lumOff val="35000"/>
                </a:prstClr>
              </a:solidFill>
            </a:endParaRPr>
          </a:p>
        </p:txBody>
      </p:sp>
    </p:spTree>
    <p:extLst>
      <p:ext uri="{BB962C8B-B14F-4D97-AF65-F5344CB8AC3E}">
        <p14:creationId xmlns:p14="http://schemas.microsoft.com/office/powerpoint/2010/main" val="41674171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7900" dirty="0">
                <a:solidFill>
                  <a:srgbClr val="333333"/>
                </a:solidFill>
                <a:latin typeface="IRANSans"/>
              </a:rPr>
              <a:t>فیبر نوری</a:t>
            </a:r>
            <a:endParaRPr lang="en-US" dirty="0"/>
          </a:p>
        </p:txBody>
      </p:sp>
      <p:sp>
        <p:nvSpPr>
          <p:cNvPr id="3" name="Content Placeholder 2"/>
          <p:cNvSpPr>
            <a:spLocks noGrp="1"/>
          </p:cNvSpPr>
          <p:nvPr>
            <p:ph idx="1"/>
          </p:nvPr>
        </p:nvSpPr>
        <p:spPr/>
        <p:txBody>
          <a:bodyPr>
            <a:normAutofit/>
          </a:bodyPr>
          <a:lstStyle/>
          <a:p>
            <a:pPr algn="r"/>
            <a:r>
              <a:rPr lang="fa-IR" b="1" dirty="0">
                <a:solidFill>
                  <a:srgbClr val="333333"/>
                </a:solidFill>
                <a:latin typeface="IRANSans"/>
              </a:rPr>
              <a:t>سیستم رله فیبر نوری</a:t>
            </a:r>
            <a:br>
              <a:rPr lang="fa-IR" dirty="0"/>
            </a:br>
            <a:r>
              <a:rPr lang="fa-IR" dirty="0">
                <a:solidFill>
                  <a:srgbClr val="333333"/>
                </a:solidFill>
                <a:latin typeface="IRANSans"/>
              </a:rPr>
              <a:t>برای روشن شدن موضوع فرض می کنیم دو ناوگان دریایی بر روی سطح دریا می خواهند با یکدیگر ارتباط برقرار کنند. یکی از ناوها می خواهد پیامی را برای دیگری ارسال کند. بنابراین کاپیتان ناو فوق پیام را برای یک ملوان که بر روی عرشه کشتی مستقر است، ارسال می کند.ملوان فوق پیام دریافتی را به مجموعه ای از کدهای مورس(نقطه و فاصله) ترجمه می نماید و با استفاده از یک نورافکن آن را برای ناو دیگر ارسال می نماید. یک ملوان بر روی عرشه کشتی دوم، کدهای مورس را مشاهده می نماید و آن‌ها را به یک زبان خاص (مثلاً انگلیسی) تبدیل می کند و برای کاپیتان ناو ارسال می کند.</a:t>
            </a:r>
            <a:br>
              <a:rPr lang="fa-IR" dirty="0"/>
            </a:br>
            <a:r>
              <a:rPr lang="fa-IR" dirty="0">
                <a:solidFill>
                  <a:srgbClr val="333333"/>
                </a:solidFill>
                <a:latin typeface="IRANSans"/>
              </a:rPr>
              <a:t>حال اگر فاصله دو ناو فوق از یکدیگر بسیار زیاد (هزاران مایل) باشد، برای برقراری ارتباط بین آن‌ها از یک سیستم مخابراتی مبتنی بر فیبر نوری استفاده می شود.</a:t>
            </a:r>
            <a:endParaRPr lang="en-US" dirty="0"/>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69</a:t>
            </a:fld>
            <a:endParaRPr lang="fa-IR">
              <a:solidFill>
                <a:prstClr val="black">
                  <a:lumMod val="65000"/>
                  <a:lumOff val="35000"/>
                </a:prstClr>
              </a:solidFill>
            </a:endParaRPr>
          </a:p>
        </p:txBody>
      </p:sp>
    </p:spTree>
    <p:extLst>
      <p:ext uri="{BB962C8B-B14F-4D97-AF65-F5344CB8AC3E}">
        <p14:creationId xmlns:p14="http://schemas.microsoft.com/office/powerpoint/2010/main" val="366566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116633"/>
            <a:ext cx="7633742" cy="1224136"/>
          </a:xfrm>
        </p:spPr>
        <p:txBody>
          <a:bodyPr>
            <a:normAutofit fontScale="90000"/>
          </a:bodyPr>
          <a:lstStyle/>
          <a:p>
            <a:pPr algn="ctr"/>
            <a:r>
              <a:rPr lang="en-US" sz="8800" dirty="0">
                <a:solidFill>
                  <a:srgbClr val="2A1A00"/>
                </a:solidFill>
              </a:rPr>
              <a:t>IOT</a:t>
            </a:r>
            <a:endParaRPr lang="en-US" dirty="0"/>
          </a:p>
        </p:txBody>
      </p:sp>
      <p:sp>
        <p:nvSpPr>
          <p:cNvPr id="3" name="Content Placeholder 2"/>
          <p:cNvSpPr>
            <a:spLocks noGrp="1"/>
          </p:cNvSpPr>
          <p:nvPr>
            <p:ph idx="1"/>
          </p:nvPr>
        </p:nvSpPr>
        <p:spPr>
          <a:xfrm>
            <a:off x="938758" y="1412776"/>
            <a:ext cx="7633742" cy="4968552"/>
          </a:xfrm>
        </p:spPr>
        <p:txBody>
          <a:bodyPr>
            <a:normAutofit fontScale="77500" lnSpcReduction="20000"/>
          </a:bodyPr>
          <a:lstStyle/>
          <a:p>
            <a:pPr algn="justLow" rtl="1"/>
            <a:r>
              <a:rPr lang="fa-IR" dirty="0">
                <a:solidFill>
                  <a:srgbClr val="202122"/>
                </a:solidFill>
                <a:latin typeface="-apple-system"/>
                <a:cs typeface="+mj-cs"/>
              </a:rPr>
              <a:t>همچنین، انتظار می‌رود که </a:t>
            </a:r>
            <a:r>
              <a:rPr lang="fa-IR" b="1" dirty="0">
                <a:solidFill>
                  <a:srgbClr val="202122"/>
                </a:solidFill>
                <a:latin typeface="-apple-system"/>
                <a:cs typeface="+mj-cs"/>
              </a:rPr>
              <a:t>اینترنت اشیاء</a:t>
            </a:r>
            <a:r>
              <a:rPr lang="fa-IR" dirty="0">
                <a:solidFill>
                  <a:srgbClr val="202122"/>
                </a:solidFill>
                <a:latin typeface="-apple-system"/>
                <a:cs typeface="+mj-cs"/>
              </a:rPr>
              <a:t> اتصال پیشرفته از دستگاه‌ها، سیستم‌ها و خدماتی را که فراتر از ارتباطات ماشین به ماشین (</a:t>
            </a:r>
            <a:r>
              <a:rPr lang="en-US" dirty="0">
                <a:solidFill>
                  <a:srgbClr val="202122"/>
                </a:solidFill>
                <a:latin typeface="-apple-system"/>
                <a:cs typeface="+mj-cs"/>
              </a:rPr>
              <a:t>M2M) </a:t>
            </a:r>
            <a:r>
              <a:rPr lang="fa-IR" dirty="0">
                <a:solidFill>
                  <a:srgbClr val="202122"/>
                </a:solidFill>
                <a:latin typeface="-apple-system"/>
                <a:cs typeface="+mj-cs"/>
              </a:rPr>
              <a:t>باشد را ارائه کرده و انواع پروتکل‌ها، دامنه‌ها و برنامه‌های کاربردی را پوشش دهد.</a:t>
            </a:r>
            <a:r>
              <a:rPr lang="fa-IR" baseline="30000" dirty="0">
                <a:solidFill>
                  <a:srgbClr val="3366CC"/>
                </a:solidFill>
                <a:latin typeface="-apple-system"/>
                <a:cs typeface="+mj-cs"/>
                <a:hlinkClick r:id="rId2"/>
              </a:rPr>
              <a:t>[</a:t>
            </a:r>
            <a:r>
              <a:rPr lang="fa-IR" dirty="0">
                <a:solidFill>
                  <a:srgbClr val="202122"/>
                </a:solidFill>
                <a:latin typeface="-apple-system"/>
                <a:cs typeface="+mj-cs"/>
              </a:rPr>
              <a:t>انتظار می‌رود که اتصال این دستگاه‌های تعبیه شده (از جمله اشیای هوشمند) به </a:t>
            </a:r>
            <a:r>
              <a:rPr lang="fa-IR" dirty="0">
                <a:solidFill>
                  <a:srgbClr val="3366CC"/>
                </a:solidFill>
                <a:latin typeface="-apple-system"/>
                <a:cs typeface="+mj-cs"/>
                <a:hlinkClick r:id="rId3" tooltip="اتوماسیون"/>
              </a:rPr>
              <a:t>اتوماسیون</a:t>
            </a:r>
            <a:r>
              <a:rPr lang="fa-IR" dirty="0">
                <a:solidFill>
                  <a:srgbClr val="202122"/>
                </a:solidFill>
                <a:latin typeface="-apple-system"/>
                <a:cs typeface="+mj-cs"/>
              </a:rPr>
              <a:t> در تقریباً تمامی زمینه‌ها کمک کند،</a:t>
            </a:r>
            <a:r>
              <a:rPr lang="fa-IR" baseline="30000" dirty="0">
                <a:solidFill>
                  <a:srgbClr val="3366CC"/>
                </a:solidFill>
                <a:latin typeface="-apple-system"/>
                <a:cs typeface="+mj-cs"/>
              </a:rPr>
              <a:t> </a:t>
            </a:r>
            <a:r>
              <a:rPr lang="fa-IR" dirty="0">
                <a:solidFill>
                  <a:srgbClr val="202122"/>
                </a:solidFill>
                <a:latin typeface="-apple-system"/>
                <a:cs typeface="+mj-cs"/>
              </a:rPr>
              <a:t> در حالی که همچنین برنامه‌های کاربردی پیشرفته مانند شبکه هوشمند را ایجاد می‌کند و به مناطقی مانند شهرهای هوشمند گسترش می‌دهد.کلمه «شیء»، در عبارت </a:t>
            </a:r>
            <a:r>
              <a:rPr lang="fa-IR" b="1" dirty="0">
                <a:solidFill>
                  <a:srgbClr val="202122"/>
                </a:solidFill>
                <a:latin typeface="-apple-system"/>
                <a:cs typeface="+mj-cs"/>
              </a:rPr>
              <a:t>اینترنت اشیاء</a:t>
            </a:r>
            <a:r>
              <a:rPr lang="fa-IR" dirty="0">
                <a:solidFill>
                  <a:srgbClr val="202122"/>
                </a:solidFill>
                <a:latin typeface="-apple-system"/>
                <a:cs typeface="+mj-cs"/>
              </a:rPr>
              <a:t>، می‌تواند به طیف گسترده‌ای از دستگاه‌ها مانند ایمپلنت نظارت بر قلب، فرستنده زیست تراشه در حیوانات مزرعه، حلزون‌های الکتریکی در آب‌های ساحلی،خودروها با سنسورها، دستگاه‌های تجزیه و تحلیل </a:t>
            </a:r>
            <a:r>
              <a:rPr lang="fa-IR" dirty="0">
                <a:solidFill>
                  <a:srgbClr val="3366CC"/>
                </a:solidFill>
                <a:latin typeface="-apple-system"/>
                <a:cs typeface="+mj-cs"/>
                <a:hlinkClick r:id="rId4" tooltip="دی ان ای"/>
              </a:rPr>
              <a:t>دی ان ای</a:t>
            </a:r>
            <a:r>
              <a:rPr lang="fa-IR" dirty="0">
                <a:solidFill>
                  <a:srgbClr val="202122"/>
                </a:solidFill>
                <a:latin typeface="-apple-system"/>
                <a:cs typeface="+mj-cs"/>
              </a:rPr>
              <a:t> برای نظارت بر محیط زیست، مواد غذایی، پاتوژن،یا دستگاه‌های عملیات میدانی که به آتش‌نشانان در عملیات جستجو و نجات کمک می‌کند، و… تعبیر شود. دانشمندان حقوقی «اشیاء» را به عنوان «ترکیبی از سخت‌افزار نرم‌افزار اطلاعات و خدمات» قلمداد می‌کنند.</a:t>
            </a:r>
          </a:p>
          <a:p>
            <a:pPr algn="justLow" rtl="1"/>
            <a:r>
              <a:rPr lang="fa-IR" dirty="0">
                <a:solidFill>
                  <a:srgbClr val="202122"/>
                </a:solidFill>
                <a:latin typeface="-apple-system"/>
                <a:cs typeface="+mj-cs"/>
              </a:rPr>
              <a:t>این دستگاه‌ها اطلاعات مفید را با کمک فناوری‌های مختلف موجود جمع‌آوری می‌کنند سپس به صورت خودکار داده‌ها را بین دستگاه‌های دیگر به جریان می‌اندازند. نمونه بازارهای کنونی عبارتند از </a:t>
            </a:r>
            <a:r>
              <a:rPr lang="fa-IR" dirty="0">
                <a:solidFill>
                  <a:srgbClr val="3366CC"/>
                </a:solidFill>
                <a:latin typeface="-apple-system"/>
                <a:cs typeface="+mj-cs"/>
                <a:hlinkClick r:id="rId5" tooltip="اتوماسیون خانگی"/>
              </a:rPr>
              <a:t>اتوماسیون خانگی</a:t>
            </a:r>
            <a:r>
              <a:rPr lang="fa-IR" dirty="0">
                <a:solidFill>
                  <a:srgbClr val="202122"/>
                </a:solidFill>
                <a:latin typeface="-apple-system"/>
                <a:cs typeface="+mj-cs"/>
              </a:rPr>
              <a:t> (همچنین به عنوان دستگاه‌های خانه‌های هوشمند شناخته می‌شود) مانند کنترل و اتوماسیون روشنایی،کنترل دما (مانند استفاده از ترموستات هوشمند)، سیستم‌های تهویه مطبوع و لوازم خانگی از قبیل ماشین لباسشویی/ خشک کن، جاروبرقی روباتیک، </a:t>
            </a:r>
            <a:r>
              <a:rPr lang="fa-IR" dirty="0">
                <a:solidFill>
                  <a:srgbClr val="3366CC"/>
                </a:solidFill>
                <a:latin typeface="-apple-system"/>
                <a:cs typeface="+mj-cs"/>
                <a:hlinkClick r:id="rId6" tooltip="دستگاه تصفیه هوا"/>
              </a:rPr>
              <a:t>تصفیه هوا</a:t>
            </a:r>
            <a:r>
              <a:rPr lang="fa-IR" dirty="0">
                <a:solidFill>
                  <a:srgbClr val="202122"/>
                </a:solidFill>
                <a:latin typeface="-apple-system"/>
                <a:cs typeface="+mj-cs"/>
              </a:rPr>
              <a:t>، </a:t>
            </a:r>
            <a:r>
              <a:rPr lang="fa-IR" dirty="0">
                <a:solidFill>
                  <a:srgbClr val="3366CC"/>
                </a:solidFill>
                <a:latin typeface="-apple-system"/>
                <a:cs typeface="+mj-cs"/>
                <a:hlinkClick r:id="rId7" tooltip="اجاق گاز"/>
              </a:rPr>
              <a:t>اجاق گاز</a:t>
            </a:r>
            <a:r>
              <a:rPr lang="fa-IR" dirty="0">
                <a:solidFill>
                  <a:srgbClr val="202122"/>
                </a:solidFill>
                <a:latin typeface="-apple-system"/>
                <a:cs typeface="+mj-cs"/>
              </a:rPr>
              <a:t>، یخچال/ فریزر یخ کننده که با استفاده از </a:t>
            </a:r>
            <a:r>
              <a:rPr lang="fa-IR" dirty="0">
                <a:solidFill>
                  <a:srgbClr val="3366CC"/>
                </a:solidFill>
                <a:latin typeface="-apple-system"/>
                <a:cs typeface="+mj-cs"/>
                <a:hlinkClick r:id="rId8" tooltip="وای-فای"/>
              </a:rPr>
              <a:t>وای فای</a:t>
            </a:r>
            <a:r>
              <a:rPr lang="fa-IR" dirty="0">
                <a:solidFill>
                  <a:srgbClr val="202122"/>
                </a:solidFill>
                <a:latin typeface="-apple-system"/>
                <a:cs typeface="+mj-cs"/>
              </a:rPr>
              <a:t> برای نظارت از راه دور به کار می‌روند.</a:t>
            </a:r>
          </a:p>
          <a:p>
            <a:pPr algn="justLow" rtl="1"/>
            <a:r>
              <a:rPr lang="fa-IR" dirty="0">
                <a:solidFill>
                  <a:srgbClr val="202122"/>
                </a:solidFill>
                <a:latin typeface="-apple-system"/>
                <a:cs typeface="+mj-cs"/>
              </a:rPr>
              <a:t>همچنین با گسترش اتوماسیون (خودکار) متصل به اینترنت در بخش‌های نرم‌افزار جدید، انتظار می‌رود که اینترنت اشیا، مقادیر زیادی از داده‌ها را از مکان‌های مختلف با ضرورت نتیجه بخش تجمع سریع داده‌ها و افزایش نیاز به شاخصه فروشگاه و فرایند داده‌ها (به‌طور مؤثر) جمع‌آوری کند. اینترنت اشیا یکی از سیستم عامل‌های هوشمند شهر امروز و سیستم‌های </a:t>
            </a:r>
            <a:r>
              <a:rPr lang="fa-IR" dirty="0">
                <a:solidFill>
                  <a:srgbClr val="3366CC"/>
                </a:solidFill>
                <a:latin typeface="-apple-system"/>
                <a:cs typeface="+mj-cs"/>
                <a:hlinkClick r:id="rId9" tooltip="مدیریت انرژی"/>
              </a:rPr>
              <a:t>مدیریت انرژی</a:t>
            </a:r>
            <a:r>
              <a:rPr lang="fa-IR" dirty="0">
                <a:solidFill>
                  <a:srgbClr val="202122"/>
                </a:solidFill>
                <a:latin typeface="-apple-system"/>
                <a:cs typeface="+mj-cs"/>
              </a:rPr>
              <a:t> است.</a:t>
            </a:r>
          </a:p>
          <a:p>
            <a:pPr algn="justLow" rtl="1"/>
            <a:endParaRPr lang="en-US" dirty="0">
              <a:cs typeface="+mj-cs"/>
            </a:endParaRPr>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7</a:t>
            </a:fld>
            <a:endParaRPr lang="fa-IR">
              <a:solidFill>
                <a:prstClr val="black">
                  <a:lumMod val="65000"/>
                  <a:lumOff val="35000"/>
                </a:prstClr>
              </a:solidFill>
            </a:endParaRPr>
          </a:p>
        </p:txBody>
      </p:sp>
    </p:spTree>
    <p:extLst>
      <p:ext uri="{BB962C8B-B14F-4D97-AF65-F5344CB8AC3E}">
        <p14:creationId xmlns:p14="http://schemas.microsoft.com/office/powerpoint/2010/main" val="17676019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7900" dirty="0">
                <a:solidFill>
                  <a:srgbClr val="333333"/>
                </a:solidFill>
                <a:latin typeface="IRANSans"/>
              </a:rPr>
              <a:t>فیبر نوری</a:t>
            </a:r>
            <a:endParaRPr lang="en-US" dirty="0"/>
          </a:p>
        </p:txBody>
      </p:sp>
      <p:sp>
        <p:nvSpPr>
          <p:cNvPr id="3" name="Content Placeholder 2"/>
          <p:cNvSpPr>
            <a:spLocks noGrp="1"/>
          </p:cNvSpPr>
          <p:nvPr>
            <p:ph idx="1"/>
          </p:nvPr>
        </p:nvSpPr>
        <p:spPr>
          <a:xfrm>
            <a:off x="539552" y="1412776"/>
            <a:ext cx="7704856" cy="5040560"/>
          </a:xfrm>
        </p:spPr>
        <p:txBody>
          <a:bodyPr>
            <a:normAutofit fontScale="77500" lnSpcReduction="20000"/>
          </a:bodyPr>
          <a:lstStyle/>
          <a:p>
            <a:pPr algn="justLow"/>
            <a:r>
              <a:rPr lang="fa-IR" sz="2300" b="1" dirty="0">
                <a:solidFill>
                  <a:srgbClr val="333333"/>
                </a:solidFill>
                <a:latin typeface="IRANSans"/>
              </a:rPr>
              <a:t>سیستم رله فیبر نوری از عناصر زیر تشکیل شده است:</a:t>
            </a:r>
            <a:br>
              <a:rPr lang="fa-IR" sz="2300" dirty="0"/>
            </a:br>
            <a:r>
              <a:rPr lang="fa-IR" sz="2300" b="1" dirty="0">
                <a:solidFill>
                  <a:srgbClr val="333333"/>
                </a:solidFill>
                <a:latin typeface="IRANSans"/>
              </a:rPr>
              <a:t>فرستنده:</a:t>
            </a:r>
            <a:r>
              <a:rPr lang="fa-IR" sz="2300" dirty="0">
                <a:solidFill>
                  <a:srgbClr val="333333"/>
                </a:solidFill>
                <a:latin typeface="IRANSans"/>
              </a:rPr>
              <a:t> مسئول تولید و رمز نگاری سیگنال‌های نوری است.</a:t>
            </a:r>
            <a:br>
              <a:rPr lang="fa-IR" sz="2300" dirty="0"/>
            </a:br>
            <a:r>
              <a:rPr lang="fa-IR" sz="2300" b="1" dirty="0">
                <a:solidFill>
                  <a:srgbClr val="333333"/>
                </a:solidFill>
                <a:latin typeface="IRANSans"/>
              </a:rPr>
              <a:t>بازتاب نوری: </a:t>
            </a:r>
            <a:r>
              <a:rPr lang="fa-IR" sz="2300" dirty="0">
                <a:solidFill>
                  <a:srgbClr val="333333"/>
                </a:solidFill>
                <a:latin typeface="IRANSans"/>
              </a:rPr>
              <a:t>به منظور تقویت سیگنال‌های نوری در مسافت‌های طولانی استفاده می گردد.</a:t>
            </a:r>
            <a:br>
              <a:rPr lang="fa-IR" sz="2300" dirty="0"/>
            </a:br>
            <a:r>
              <a:rPr lang="fa-IR" sz="2300" b="1" dirty="0">
                <a:solidFill>
                  <a:srgbClr val="333333"/>
                </a:solidFill>
                <a:latin typeface="IRANSans"/>
              </a:rPr>
              <a:t>دریافت کننده نوری: </a:t>
            </a:r>
            <a:r>
              <a:rPr lang="fa-IR" sz="2300" dirty="0">
                <a:solidFill>
                  <a:srgbClr val="333333"/>
                </a:solidFill>
                <a:latin typeface="IRANSans"/>
              </a:rPr>
              <a:t>سیگنال‌های نوری را دریافت و رمز گشایی می نماید.</a:t>
            </a:r>
            <a:br>
              <a:rPr lang="fa-IR" sz="2300" dirty="0"/>
            </a:br>
            <a:r>
              <a:rPr lang="fa-IR" sz="2300" b="1" dirty="0">
                <a:solidFill>
                  <a:srgbClr val="333333"/>
                </a:solidFill>
                <a:latin typeface="IRANSans"/>
              </a:rPr>
              <a:t>فرستنده</a:t>
            </a:r>
            <a:br>
              <a:rPr lang="fa-IR" sz="2300" dirty="0"/>
            </a:br>
            <a:r>
              <a:rPr lang="fa-IR" sz="2300" dirty="0">
                <a:solidFill>
                  <a:srgbClr val="333333"/>
                </a:solidFill>
                <a:latin typeface="IRANSans"/>
              </a:rPr>
              <a:t>وظیفه فرستنده، مشابه نقش ملوان بر روی عرشه کشتی ناو فرستنده پیام است. فرستنده سیگنال‌های نوری را دریافت و دستگاه نوری را به منظور روشن و خاموش شدن در یک دنباله مناسب (حرکت منسجم) هدایت می نماید. فرستنده از لحاظ فیزیکی در مجاورت فیبر نوری قرار داشته و ممکن است دارای یک لنز به منظور تمرکز نور در فیبر باشد. متداول ‌ترین طول موج سیگنال‌های نوری 850 نانومتر، 1300 نانومتر و 1550 نانومتر است.</a:t>
            </a:r>
            <a:br>
              <a:rPr lang="fa-IR" sz="2300" dirty="0"/>
            </a:br>
            <a:r>
              <a:rPr lang="fa-IR" sz="2300" b="1" dirty="0">
                <a:solidFill>
                  <a:srgbClr val="333333"/>
                </a:solidFill>
                <a:latin typeface="IRANSans"/>
              </a:rPr>
              <a:t>بازتاب (تقویت کننده) نوری</a:t>
            </a:r>
            <a:br>
              <a:rPr lang="fa-IR" sz="2300" dirty="0"/>
            </a:br>
            <a:r>
              <a:rPr lang="fa-IR" sz="2300" dirty="0">
                <a:solidFill>
                  <a:srgbClr val="333333"/>
                </a:solidFill>
                <a:latin typeface="IRANSans"/>
              </a:rPr>
              <a:t>برای جلوگیری از تضعیف و از بین رفتن سیگنال‌های نوری از یک یا چند ”</a:t>
            </a:r>
            <a:r>
              <a:rPr lang="fa-IR" sz="2300" b="1" dirty="0">
                <a:solidFill>
                  <a:srgbClr val="333333"/>
                </a:solidFill>
                <a:latin typeface="IRANSans"/>
              </a:rPr>
              <a:t>تقویت کننده نوری</a:t>
            </a:r>
            <a:r>
              <a:rPr lang="fa-IR" sz="2300" dirty="0">
                <a:solidFill>
                  <a:srgbClr val="333333"/>
                </a:solidFill>
                <a:latin typeface="IRANSans"/>
              </a:rPr>
              <a:t>“ استفاده می گردد. تقویت کننده نوری از فیبرهای نوری متعدد به همراه یک روکش خاص تشکیل می گردند. بخش دوپینگ با استفاده از یک لیزر پمپ می گردد. زمانی که سیگنال تضعیف شده به روکش دوپینگی می رسد، انرژی ماحصل از لیزر باعث می گردد که مولکول‌های دوپینگ شده، به لیزر تبدیل گردند. مولکول‌های دوپینگ شده در ادامه باعث انعکاس یک سیگنال نوری جدید و قویتر با همان خصایص سیگنال ورودی تضعیف شده، خواهند بود.(تقویت کننده لیزری)</a:t>
            </a:r>
            <a:br>
              <a:rPr lang="fa-IR" sz="2300" dirty="0"/>
            </a:br>
            <a:r>
              <a:rPr lang="fa-IR" sz="2300" b="1" dirty="0">
                <a:solidFill>
                  <a:srgbClr val="333333"/>
                </a:solidFill>
                <a:latin typeface="IRANSans"/>
              </a:rPr>
              <a:t>دریافت کننده نوری</a:t>
            </a:r>
            <a:br>
              <a:rPr lang="fa-IR" sz="2300" dirty="0"/>
            </a:br>
            <a:r>
              <a:rPr lang="fa-IR" sz="2300" dirty="0">
                <a:solidFill>
                  <a:srgbClr val="333333"/>
                </a:solidFill>
                <a:latin typeface="IRANSans"/>
              </a:rPr>
              <a:t>وظیفه دریافت کننده مشابه نقش ملوان بر روی عرشه کشتی ناو دریافت کننده پیام است. دستگاه فوق سیگنال‌های دیجیتالی نوری را اخذ و پس از رمزگشایی، سیگنال‌های الکتریکی را برای سایر استفاده کنندگان (کامپیوتر، تلفن و …) ارسال می نماید. دریافت کننده به منظور تشخیص نور از یک ” </a:t>
            </a:r>
            <a:r>
              <a:rPr lang="fa-IR" sz="2300" b="1" dirty="0">
                <a:solidFill>
                  <a:srgbClr val="333333"/>
                </a:solidFill>
                <a:latin typeface="IRANSans"/>
              </a:rPr>
              <a:t>فتوسل</a:t>
            </a:r>
            <a:r>
              <a:rPr lang="fa-IR" sz="2300" dirty="0">
                <a:solidFill>
                  <a:srgbClr val="333333"/>
                </a:solidFill>
                <a:latin typeface="IRANSans"/>
              </a:rPr>
              <a:t>“ و یا ”</a:t>
            </a:r>
            <a:r>
              <a:rPr lang="fa-IR" sz="2300" b="1" dirty="0">
                <a:solidFill>
                  <a:srgbClr val="333333"/>
                </a:solidFill>
                <a:latin typeface="IRANSans"/>
              </a:rPr>
              <a:t>فتودیود</a:t>
            </a:r>
            <a:r>
              <a:rPr lang="fa-IR" sz="2300" dirty="0">
                <a:solidFill>
                  <a:srgbClr val="333333"/>
                </a:solidFill>
                <a:latin typeface="IRANSans"/>
              </a:rPr>
              <a:t>“ استفاده می کند</a:t>
            </a:r>
            <a:r>
              <a:rPr lang="fa-IR" dirty="0">
                <a:solidFill>
                  <a:srgbClr val="333333"/>
                </a:solidFill>
                <a:latin typeface="IRANSans"/>
              </a:rPr>
              <a:t>.</a:t>
            </a:r>
            <a:endParaRPr lang="en-US" dirty="0"/>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70</a:t>
            </a:fld>
            <a:endParaRPr lang="fa-IR">
              <a:solidFill>
                <a:prstClr val="black">
                  <a:lumMod val="65000"/>
                  <a:lumOff val="35000"/>
                </a:prstClr>
              </a:solidFill>
            </a:endParaRPr>
          </a:p>
        </p:txBody>
      </p:sp>
    </p:spTree>
    <p:extLst>
      <p:ext uri="{BB962C8B-B14F-4D97-AF65-F5344CB8AC3E}">
        <p14:creationId xmlns:p14="http://schemas.microsoft.com/office/powerpoint/2010/main" val="39217650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116633"/>
            <a:ext cx="7633742" cy="1080120"/>
          </a:xfrm>
        </p:spPr>
        <p:txBody>
          <a:bodyPr>
            <a:normAutofit fontScale="90000"/>
          </a:bodyPr>
          <a:lstStyle/>
          <a:p>
            <a:pPr algn="ctr"/>
            <a:r>
              <a:rPr lang="fa-IR" sz="7900" dirty="0">
                <a:solidFill>
                  <a:srgbClr val="333333"/>
                </a:solidFill>
                <a:latin typeface="IRANSans"/>
              </a:rPr>
              <a:t>فیبر نوری</a:t>
            </a:r>
            <a:endParaRPr lang="en-US" dirty="0"/>
          </a:p>
        </p:txBody>
      </p:sp>
      <p:sp>
        <p:nvSpPr>
          <p:cNvPr id="3" name="Content Placeholder 2"/>
          <p:cNvSpPr>
            <a:spLocks noGrp="1"/>
          </p:cNvSpPr>
          <p:nvPr>
            <p:ph idx="1"/>
          </p:nvPr>
        </p:nvSpPr>
        <p:spPr>
          <a:xfrm>
            <a:off x="938758" y="1124744"/>
            <a:ext cx="7377658" cy="5400600"/>
          </a:xfrm>
        </p:spPr>
        <p:txBody>
          <a:bodyPr>
            <a:noAutofit/>
          </a:bodyPr>
          <a:lstStyle/>
          <a:p>
            <a:pPr algn="justLow" rtl="1"/>
            <a:r>
              <a:rPr lang="fa-IR" sz="1400" b="1" dirty="0"/>
              <a:t>مزایای فیبر نوری در مقایسه با سیم‌های مسی</a:t>
            </a:r>
            <a:endParaRPr lang="fa-IR" sz="1400" dirty="0"/>
          </a:p>
          <a:p>
            <a:pPr algn="justLow" rtl="1">
              <a:buFont typeface="+mj-lt"/>
              <a:buAutoNum type="arabicPeriod"/>
            </a:pPr>
            <a:r>
              <a:rPr lang="fa-IR" sz="1400" b="1" dirty="0">
                <a:solidFill>
                  <a:srgbClr val="333333"/>
                </a:solidFill>
                <a:latin typeface="IRANSans"/>
              </a:rPr>
              <a:t>قیمت ارزان تر:</a:t>
            </a:r>
            <a:r>
              <a:rPr lang="fa-IR" sz="1400" dirty="0">
                <a:solidFill>
                  <a:srgbClr val="333333"/>
                </a:solidFill>
                <a:latin typeface="IRANSans"/>
              </a:rPr>
              <a:t> هزینه فیبر نوری نسبت به سیم‌های مسی در مقیاس‌های بالا کمتر است.</a:t>
            </a:r>
          </a:p>
          <a:p>
            <a:pPr algn="justLow" rtl="1">
              <a:buFont typeface="+mj-lt"/>
              <a:buAutoNum type="arabicPeriod"/>
            </a:pPr>
            <a:r>
              <a:rPr lang="fa-IR" sz="1400" b="1" dirty="0">
                <a:solidFill>
                  <a:srgbClr val="333333"/>
                </a:solidFill>
                <a:latin typeface="IRANSans"/>
              </a:rPr>
              <a:t>اندازه نازک‌ تر:</a:t>
            </a:r>
            <a:r>
              <a:rPr lang="fa-IR" sz="1400" dirty="0">
                <a:solidFill>
                  <a:srgbClr val="333333"/>
                </a:solidFill>
                <a:latin typeface="IRANSans"/>
              </a:rPr>
              <a:t> قطر فیبرهای نوری به مراتب کمتر از سیم‌های مسی است.</a:t>
            </a:r>
          </a:p>
          <a:p>
            <a:pPr algn="justLow" rtl="1">
              <a:buFont typeface="+mj-lt"/>
              <a:buAutoNum type="arabicPeriod"/>
            </a:pPr>
            <a:r>
              <a:rPr lang="fa-IR" sz="1400" b="1" dirty="0">
                <a:solidFill>
                  <a:srgbClr val="333333"/>
                </a:solidFill>
                <a:latin typeface="IRANSans"/>
              </a:rPr>
              <a:t>ظرفیت بالا:</a:t>
            </a:r>
            <a:r>
              <a:rPr lang="fa-IR" sz="1400" dirty="0">
                <a:solidFill>
                  <a:srgbClr val="333333"/>
                </a:solidFill>
                <a:latin typeface="IRANSans"/>
              </a:rPr>
              <a:t> پهنای باند فیبر نوری به منظور ارسال اطلاعات به مراتب بیشتر از سیم مسی است. لذا فیبر نوری توانایی انتقال داده‌های بیشتری را دارد.</a:t>
            </a:r>
          </a:p>
          <a:p>
            <a:pPr algn="justLow" rtl="1">
              <a:buFont typeface="+mj-lt"/>
              <a:buAutoNum type="arabicPeriod"/>
            </a:pPr>
            <a:r>
              <a:rPr lang="fa-IR" sz="1400" b="1" dirty="0">
                <a:solidFill>
                  <a:srgbClr val="333333"/>
                </a:solidFill>
                <a:latin typeface="IRANSans"/>
              </a:rPr>
              <a:t>تضعیف ناچیز:</a:t>
            </a:r>
            <a:r>
              <a:rPr lang="fa-IR" sz="1400" dirty="0">
                <a:solidFill>
                  <a:srgbClr val="333333"/>
                </a:solidFill>
                <a:latin typeface="IRANSans"/>
              </a:rPr>
              <a:t> تضعیف سیگنال در فیبر نوری به مراتب کمتر از سیم مسی است.</a:t>
            </a:r>
          </a:p>
          <a:p>
            <a:pPr algn="justLow" rtl="1">
              <a:buFont typeface="+mj-lt"/>
              <a:buAutoNum type="arabicPeriod"/>
            </a:pPr>
            <a:r>
              <a:rPr lang="fa-IR" sz="1400" b="1" dirty="0">
                <a:solidFill>
                  <a:srgbClr val="333333"/>
                </a:solidFill>
                <a:latin typeface="IRANSans"/>
              </a:rPr>
              <a:t>عدم تداخل:</a:t>
            </a:r>
            <a:r>
              <a:rPr lang="fa-IR" sz="1400" dirty="0">
                <a:solidFill>
                  <a:srgbClr val="333333"/>
                </a:solidFill>
                <a:latin typeface="IRANSans"/>
              </a:rPr>
              <a:t> برخلاف سیگنال‌های الکتریکی در یک سیم مسی، عبور سیگنال‌های نوری در یک فیبر تأثیری بر فیبر دیگر نخواهد داشت و تداخل الکترومغناطیسی نخواهیم داشت.</a:t>
            </a:r>
          </a:p>
          <a:p>
            <a:pPr algn="justLow" rtl="1">
              <a:buFont typeface="+mj-lt"/>
              <a:buAutoNum type="arabicPeriod"/>
            </a:pPr>
            <a:r>
              <a:rPr lang="fa-IR" sz="1400" b="1" dirty="0">
                <a:solidFill>
                  <a:srgbClr val="333333"/>
                </a:solidFill>
                <a:latin typeface="IRANSans"/>
              </a:rPr>
              <a:t>مصرف برق پایین:</a:t>
            </a:r>
            <a:r>
              <a:rPr lang="fa-IR" sz="1400" dirty="0">
                <a:solidFill>
                  <a:srgbClr val="333333"/>
                </a:solidFill>
                <a:latin typeface="IRANSans"/>
              </a:rPr>
              <a:t> با توجه به این که سیگنال‌ها در فیبر نوری کمتر تضعیف می‌گردند، بنابراین می‌توان از فرستنده‌هایی با میزان برق مصرفی پائین نسبت به فرستنده‌های الکتریکی (که از ولتاژ بالایی استفاده می‌نمایند)، استفاده کرد.</a:t>
            </a:r>
          </a:p>
          <a:p>
            <a:pPr algn="justLow" rtl="1">
              <a:buFont typeface="+mj-lt"/>
              <a:buAutoNum type="arabicPeriod"/>
            </a:pPr>
            <a:r>
              <a:rPr lang="fa-IR" sz="1400" b="1" dirty="0">
                <a:solidFill>
                  <a:srgbClr val="333333"/>
                </a:solidFill>
                <a:latin typeface="IRANSans"/>
              </a:rPr>
              <a:t>اشتعال ‌زا نبودن:</a:t>
            </a:r>
            <a:r>
              <a:rPr lang="fa-IR" sz="1400" dirty="0">
                <a:solidFill>
                  <a:srgbClr val="333333"/>
                </a:solidFill>
                <a:latin typeface="IRANSans"/>
              </a:rPr>
              <a:t> با توجه به عدم وجود الکتریسته در فیبر نوری، امکان بروز آتش ‌سوزی در این خصوص وجود نخواهد داشت.</a:t>
            </a:r>
          </a:p>
          <a:p>
            <a:pPr algn="justLow" rtl="1">
              <a:buFont typeface="+mj-lt"/>
              <a:buAutoNum type="arabicPeriod"/>
            </a:pPr>
            <a:r>
              <a:rPr lang="fa-IR" sz="1400" b="1" dirty="0">
                <a:solidFill>
                  <a:srgbClr val="333333"/>
                </a:solidFill>
                <a:latin typeface="IRANSans"/>
              </a:rPr>
              <a:t>وزن سبک:</a:t>
            </a:r>
            <a:r>
              <a:rPr lang="fa-IR" sz="1400" dirty="0">
                <a:solidFill>
                  <a:srgbClr val="333333"/>
                </a:solidFill>
                <a:latin typeface="IRANSans"/>
              </a:rPr>
              <a:t> وزن یک کابل فیبر نوری به مراتب کمتر از کابل مسی هم ‌رده‌ آن است و این عامل در کارکردن، نصب و نگهداری فیبر بسیار مهم است.</a:t>
            </a:r>
          </a:p>
          <a:p>
            <a:pPr algn="justLow" rtl="1">
              <a:buFont typeface="+mj-lt"/>
              <a:buAutoNum type="arabicPeriod"/>
            </a:pPr>
            <a:r>
              <a:rPr lang="fa-IR" sz="1400" b="1" dirty="0">
                <a:solidFill>
                  <a:srgbClr val="333333"/>
                </a:solidFill>
                <a:latin typeface="IRANSans"/>
              </a:rPr>
              <a:t>انعطاف ‌پذیر بودن:</a:t>
            </a:r>
            <a:r>
              <a:rPr lang="fa-IR" sz="1400" dirty="0">
                <a:solidFill>
                  <a:srgbClr val="333333"/>
                </a:solidFill>
                <a:latin typeface="IRANSans"/>
              </a:rPr>
              <a:t> با توجه به انعطاف ‌پذیری فیبر نوری و قابلیت ارسال و دریافت نور از آنان، در موارد متفاوت نظیر دوربین‌های دیجیتال با موارد کاربردی خاص مانند عکس‌برداری پزشکی و لوله‌کشی و… استفاده می‌گردد.</a:t>
            </a:r>
          </a:p>
          <a:p>
            <a:pPr algn="justLow" rtl="1">
              <a:buFont typeface="+mj-lt"/>
              <a:buAutoNum type="arabicPeriod"/>
            </a:pPr>
            <a:r>
              <a:rPr lang="fa-IR" sz="1400" b="1" dirty="0">
                <a:solidFill>
                  <a:srgbClr val="333333"/>
                </a:solidFill>
                <a:latin typeface="IRANSans"/>
              </a:rPr>
              <a:t>فاصله</a:t>
            </a:r>
            <a:r>
              <a:rPr lang="fa-IR" sz="1400" dirty="0">
                <a:solidFill>
                  <a:srgbClr val="333333"/>
                </a:solidFill>
                <a:latin typeface="IRANSans"/>
              </a:rPr>
              <a:t>: از فیبر نوری می‌توان در ارتباط شبکه‌هایی که فاصله زیادی از هم دارند استفاده کرد (اتصال شبکه‌های محلی(</a:t>
            </a:r>
            <a:r>
              <a:rPr lang="en-US" sz="1400" dirty="0">
                <a:solidFill>
                  <a:srgbClr val="333333"/>
                </a:solidFill>
                <a:latin typeface="IRANSans"/>
              </a:rPr>
              <a:t>LAN) </a:t>
            </a:r>
            <a:r>
              <a:rPr lang="fa-IR" sz="1400" dirty="0">
                <a:solidFill>
                  <a:srgbClr val="333333"/>
                </a:solidFill>
                <a:latin typeface="IRANSans"/>
              </a:rPr>
              <a:t>به یکدیگر). شایان ذکر است که قبل از استفاده از کابل‌های فیبر نوری ارتباط بین </a:t>
            </a:r>
            <a:r>
              <a:rPr lang="en-US" sz="1400" b="1" dirty="0">
                <a:solidFill>
                  <a:srgbClr val="333333"/>
                </a:solidFill>
                <a:latin typeface="IRANSans"/>
              </a:rPr>
              <a:t>LAN‌</a:t>
            </a:r>
            <a:r>
              <a:rPr lang="fa-IR" sz="1400" dirty="0">
                <a:solidFill>
                  <a:srgbClr val="333333"/>
                </a:solidFill>
                <a:latin typeface="IRANSans"/>
              </a:rPr>
              <a:t>ها از طریق تلفن یا امواج رادیویی برقرار می‌شد</a:t>
            </a:r>
          </a:p>
          <a:p>
            <a:pPr algn="justLow" rtl="1"/>
            <a:br>
              <a:rPr lang="fa-IR" sz="1400" dirty="0"/>
            </a:br>
            <a:endParaRPr lang="en-US" sz="1400" dirty="0"/>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71</a:t>
            </a:fld>
            <a:endParaRPr lang="fa-IR">
              <a:solidFill>
                <a:prstClr val="black">
                  <a:lumMod val="65000"/>
                  <a:lumOff val="35000"/>
                </a:prstClr>
              </a:solidFill>
            </a:endParaRPr>
          </a:p>
        </p:txBody>
      </p:sp>
    </p:spTree>
    <p:extLst>
      <p:ext uri="{BB962C8B-B14F-4D97-AF65-F5344CB8AC3E}">
        <p14:creationId xmlns:p14="http://schemas.microsoft.com/office/powerpoint/2010/main" val="2200249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116633"/>
            <a:ext cx="7633742" cy="1224136"/>
          </a:xfrm>
        </p:spPr>
        <p:txBody>
          <a:bodyPr>
            <a:normAutofit fontScale="90000"/>
          </a:bodyPr>
          <a:lstStyle/>
          <a:p>
            <a:pPr algn="ctr"/>
            <a:r>
              <a:rPr lang="fa-IR" sz="7900" dirty="0">
                <a:solidFill>
                  <a:srgbClr val="333333"/>
                </a:solidFill>
                <a:latin typeface="IRANSans"/>
              </a:rPr>
              <a:t>فیبر نوری</a:t>
            </a:r>
            <a:endParaRPr lang="en-US" dirty="0"/>
          </a:p>
        </p:txBody>
      </p:sp>
      <p:sp>
        <p:nvSpPr>
          <p:cNvPr id="3" name="Content Placeholder 2"/>
          <p:cNvSpPr>
            <a:spLocks noGrp="1"/>
          </p:cNvSpPr>
          <p:nvPr>
            <p:ph idx="1"/>
          </p:nvPr>
        </p:nvSpPr>
        <p:spPr>
          <a:xfrm>
            <a:off x="938758" y="1484784"/>
            <a:ext cx="7377658" cy="4896544"/>
          </a:xfrm>
        </p:spPr>
        <p:txBody>
          <a:bodyPr>
            <a:normAutofit lnSpcReduction="10000"/>
          </a:bodyPr>
          <a:lstStyle/>
          <a:p>
            <a:pPr algn="justLow" rtl="1">
              <a:buFont typeface="+mj-lt"/>
              <a:buAutoNum type="arabicPeriod"/>
            </a:pPr>
            <a:r>
              <a:rPr lang="fa-IR" sz="1400" b="1" dirty="0">
                <a:solidFill>
                  <a:srgbClr val="333333"/>
                </a:solidFill>
                <a:latin typeface="IRANSans"/>
              </a:rPr>
              <a:t>پایداری:</a:t>
            </a:r>
            <a:r>
              <a:rPr lang="fa-IR" sz="1400" dirty="0">
                <a:solidFill>
                  <a:srgbClr val="333333"/>
                </a:solidFill>
                <a:latin typeface="IRANSans"/>
              </a:rPr>
              <a:t> در کابل‌های فیبر نوری امکان نفوذ و ایجاد اختلال در انتقال داده‌ها کمتر است و از تأثیرگذاری انواع نویزهای الکترومغناطیسی شامل نویزهای رادیویی و یا نویزهای حاصل از نزدیکی کابل‌ها بر روی داده‌های در حال انتقال جلوگیری می‌کند.بطورکلی تارهای نوری از تداخل و ترویج با سایر کانالهای ارتباطی، خواه نوری و خواه الکتریکی، به خوبی محافظت شده‌ است. یعنی نسبت به تداخل فرکانسهای رادیویی (</a:t>
            </a:r>
            <a:r>
              <a:rPr lang="en-US" sz="1400" dirty="0">
                <a:solidFill>
                  <a:srgbClr val="333333"/>
                </a:solidFill>
                <a:latin typeface="IRANSans"/>
              </a:rPr>
              <a:t>RFI) </a:t>
            </a:r>
            <a:r>
              <a:rPr lang="fa-IR" sz="1400" dirty="0">
                <a:solidFill>
                  <a:srgbClr val="333333"/>
                </a:solidFill>
                <a:latin typeface="IRANSans"/>
              </a:rPr>
              <a:t>و تداخل الکترومغناطیسی (</a:t>
            </a:r>
            <a:r>
              <a:rPr lang="en-US" sz="1400" dirty="0">
                <a:solidFill>
                  <a:srgbClr val="333333"/>
                </a:solidFill>
                <a:latin typeface="IRANSans"/>
              </a:rPr>
              <a:t>EMI) </a:t>
            </a:r>
            <a:r>
              <a:rPr lang="fa-IR" sz="1400" dirty="0">
                <a:solidFill>
                  <a:srgbClr val="333333"/>
                </a:solidFill>
                <a:latin typeface="IRANSans"/>
              </a:rPr>
              <a:t>عدم پذیرش عالی دارند.</a:t>
            </a:r>
          </a:p>
          <a:p>
            <a:pPr algn="justLow" rtl="1">
              <a:buFont typeface="+mj-lt"/>
              <a:buAutoNum type="arabicPeriod"/>
            </a:pPr>
            <a:r>
              <a:rPr lang="fa-IR" sz="1400" b="1" dirty="0">
                <a:solidFill>
                  <a:srgbClr val="333333"/>
                </a:solidFill>
                <a:latin typeface="IRANSans"/>
              </a:rPr>
              <a:t>سرعت:</a:t>
            </a:r>
            <a:r>
              <a:rPr lang="fa-IR" sz="1400" dirty="0">
                <a:solidFill>
                  <a:srgbClr val="333333"/>
                </a:solidFill>
                <a:latin typeface="IRANSans"/>
              </a:rPr>
              <a:t> فیبر نوری توانایی در انتقال اطلاعات به مقدار زیاد چه به شکل دیجیتالی‌ و ‌چه به شکل آنالوگ دارند.</a:t>
            </a:r>
          </a:p>
          <a:p>
            <a:pPr algn="justLow" rtl="1">
              <a:buFont typeface="+mj-lt"/>
              <a:buAutoNum type="arabicPeriod"/>
            </a:pPr>
            <a:r>
              <a:rPr lang="fa-IR" sz="1400" b="1" dirty="0">
                <a:solidFill>
                  <a:srgbClr val="333333"/>
                </a:solidFill>
                <a:latin typeface="IRANSans"/>
              </a:rPr>
              <a:t>ترویج نوری:</a:t>
            </a:r>
            <a:r>
              <a:rPr lang="fa-IR" sz="1400" dirty="0">
                <a:solidFill>
                  <a:srgbClr val="333333"/>
                </a:solidFill>
                <a:latin typeface="IRANSans"/>
              </a:rPr>
              <a:t> نیاز به زمین مشترک بین فرستنده تاری وگیرنده را منتفی می کند.</a:t>
            </a:r>
          </a:p>
          <a:p>
            <a:pPr algn="justLow" rtl="1">
              <a:buFont typeface="+mj-lt"/>
              <a:buAutoNum type="arabicPeriod"/>
            </a:pPr>
            <a:r>
              <a:rPr lang="fa-IR" sz="1400" b="1" dirty="0">
                <a:solidFill>
                  <a:srgbClr val="333333"/>
                </a:solidFill>
                <a:latin typeface="IRANSans"/>
              </a:rPr>
              <a:t>امکان تعمیر فیبر:</a:t>
            </a:r>
            <a:r>
              <a:rPr lang="fa-IR" sz="1400" dirty="0">
                <a:solidFill>
                  <a:srgbClr val="333333"/>
                </a:solidFill>
                <a:latin typeface="IRANSans"/>
              </a:rPr>
              <a:t> (تار) نوری در حالیکه سیستم روشن است، بدون آنکه احتمال اتصال کوتاه شدن مدارهای الکتریکی در فرستنده و یا در گیرنده باشد، وجود دارد.</a:t>
            </a:r>
          </a:p>
          <a:p>
            <a:pPr algn="justLow" rtl="1">
              <a:buFont typeface="+mj-lt"/>
              <a:buAutoNum type="arabicPeriod"/>
            </a:pPr>
            <a:r>
              <a:rPr lang="fa-IR" sz="1400" b="1" dirty="0">
                <a:solidFill>
                  <a:srgbClr val="333333"/>
                </a:solidFill>
                <a:latin typeface="IRANSans"/>
              </a:rPr>
              <a:t>امنیت:</a:t>
            </a:r>
            <a:r>
              <a:rPr lang="fa-IR" sz="1400" dirty="0">
                <a:solidFill>
                  <a:srgbClr val="333333"/>
                </a:solidFill>
                <a:latin typeface="IRANSans"/>
              </a:rPr>
              <a:t> فیبرهای نوری درجه‌ای از امنیت و پنهانی بودن را عرضه می کند. چون تارها انرژی تشعشع نمی‌کنند. برای یک مزاحم، آشکار سازی سیگنال ارسالی مشکل است.</a:t>
            </a:r>
          </a:p>
          <a:p>
            <a:pPr algn="justLow" rtl="1">
              <a:buFont typeface="+mj-lt"/>
              <a:buAutoNum type="arabicPeriod"/>
            </a:pPr>
            <a:r>
              <a:rPr lang="fa-IR" sz="1400" b="1" dirty="0">
                <a:solidFill>
                  <a:srgbClr val="333333"/>
                </a:solidFill>
                <a:latin typeface="IRANSans"/>
              </a:rPr>
              <a:t>پهنای باند بالا:</a:t>
            </a:r>
            <a:r>
              <a:rPr lang="fa-IR" sz="1400" dirty="0">
                <a:solidFill>
                  <a:srgbClr val="333333"/>
                </a:solidFill>
                <a:latin typeface="IRANSans"/>
              </a:rPr>
              <a:t> این پهنای باند اکنون به 170 گیگابایت در ثانیه رسیده و دانشمندان بر این باورند که قابلیت ارتقاء تا چند صد ترابایت را دارد. فیبرنوری </a:t>
            </a:r>
            <a:r>
              <a:rPr lang="en-US" sz="1400" b="1" dirty="0">
                <a:solidFill>
                  <a:srgbClr val="333333"/>
                </a:solidFill>
                <a:latin typeface="IRANSans"/>
              </a:rPr>
              <a:t>SMF</a:t>
            </a:r>
            <a:r>
              <a:rPr lang="en-US" sz="1400" dirty="0">
                <a:solidFill>
                  <a:srgbClr val="333333"/>
                </a:solidFill>
                <a:latin typeface="IRANSans"/>
              </a:rPr>
              <a:t> </a:t>
            </a:r>
            <a:r>
              <a:rPr lang="fa-IR" sz="1400" dirty="0">
                <a:solidFill>
                  <a:srgbClr val="333333"/>
                </a:solidFill>
                <a:latin typeface="IRANSans"/>
              </a:rPr>
              <a:t>که در حال حاضر مورد استفاده قرار میگیرد از پهنای باند 40 گیگابایتی برخوردار است.</a:t>
            </a:r>
          </a:p>
          <a:p>
            <a:pPr algn="justLow" rtl="1">
              <a:buFont typeface="+mj-lt"/>
              <a:buAutoNum type="arabicPeriod"/>
            </a:pPr>
            <a:r>
              <a:rPr lang="fa-IR" sz="1400" b="1" dirty="0">
                <a:solidFill>
                  <a:srgbClr val="333333"/>
                </a:solidFill>
                <a:latin typeface="IRANSans"/>
              </a:rPr>
              <a:t>عدم استفاده الکتریسیته برای ارتباط:</a:t>
            </a:r>
            <a:r>
              <a:rPr lang="fa-IR" sz="1400" dirty="0">
                <a:solidFill>
                  <a:srgbClr val="333333"/>
                </a:solidFill>
                <a:latin typeface="IRANSans"/>
              </a:rPr>
              <a:t> از آنجا که در ابتدای مسیر نوری تولید شده و در انتها این نور دریافت میشود. دیگر نیازی به نیروی اکتریکی نیست و همچنین ایمنی بسیار بالایی را در مقابل نویز دارد.</a:t>
            </a:r>
          </a:p>
          <a:p>
            <a:pPr algn="justLow" rtl="1">
              <a:buFont typeface="+mj-lt"/>
              <a:buAutoNum type="arabicPeriod"/>
            </a:pPr>
            <a:r>
              <a:rPr lang="fa-IR" sz="1400" b="1" dirty="0">
                <a:solidFill>
                  <a:srgbClr val="333333"/>
                </a:solidFill>
                <a:latin typeface="IRANSans"/>
              </a:rPr>
              <a:t>عدم برقراری انشعاب غیر مجاز:</a:t>
            </a:r>
            <a:r>
              <a:rPr lang="fa-IR" sz="1400" dirty="0">
                <a:solidFill>
                  <a:srgbClr val="333333"/>
                </a:solidFill>
                <a:latin typeface="IRANSans"/>
              </a:rPr>
              <a:t> از آنجا که برای برقرای انشعاب بایستی ابتدا فیبر قطع شود و گیرنده فیبر نصب شود. و این عمل نیز زمانبر است؛ نگهدارنده‌های بستر با استفاده از ابزارهای خطایابی میتواند به سرعت محل مورد نظر را شناسایی کنند.</a:t>
            </a:r>
          </a:p>
          <a:p>
            <a:pPr algn="justLow" rtl="1">
              <a:buFont typeface="+mj-lt"/>
              <a:buAutoNum type="arabicPeriod"/>
            </a:pPr>
            <a:r>
              <a:rPr lang="fa-IR" sz="1400" b="1" dirty="0">
                <a:solidFill>
                  <a:srgbClr val="333333"/>
                </a:solidFill>
                <a:latin typeface="IRANSans"/>
              </a:rPr>
              <a:t>عدم نیاز به </a:t>
            </a:r>
            <a:r>
              <a:rPr lang="en-US" sz="1400" b="1" dirty="0">
                <a:solidFill>
                  <a:srgbClr val="333333"/>
                </a:solidFill>
                <a:latin typeface="IRANSans"/>
              </a:rPr>
              <a:t>repeater </a:t>
            </a:r>
            <a:r>
              <a:rPr lang="fa-IR" sz="1400" b="1" dirty="0">
                <a:solidFill>
                  <a:srgbClr val="333333"/>
                </a:solidFill>
                <a:latin typeface="IRANSans"/>
              </a:rPr>
              <a:t>تا چندین کیلومتر:</a:t>
            </a:r>
            <a:r>
              <a:rPr lang="fa-IR" sz="1400" dirty="0">
                <a:solidFill>
                  <a:srgbClr val="333333"/>
                </a:solidFill>
                <a:latin typeface="IRANSans"/>
              </a:rPr>
              <a:t> به علت استفاده از نور در صورتی که جنس </a:t>
            </a:r>
            <a:r>
              <a:rPr lang="en-US" sz="1400" dirty="0">
                <a:solidFill>
                  <a:srgbClr val="333333"/>
                </a:solidFill>
                <a:latin typeface="IRANSans"/>
              </a:rPr>
              <a:t>Core </a:t>
            </a:r>
            <a:r>
              <a:rPr lang="fa-IR" sz="1400" dirty="0">
                <a:solidFill>
                  <a:srgbClr val="333333"/>
                </a:solidFill>
                <a:latin typeface="IRANSans"/>
              </a:rPr>
              <a:t>مرغوب باشد تا فواصل چند کیلومتری سیگنال تضعیف زیادی نخواهد داشت.</a:t>
            </a:r>
          </a:p>
          <a:p>
            <a:pPr algn="justLow" rtl="1"/>
            <a:br>
              <a:rPr lang="fa-IR" sz="1400" dirty="0"/>
            </a:br>
            <a:endParaRPr lang="en-US" sz="1400" dirty="0"/>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72</a:t>
            </a:fld>
            <a:endParaRPr lang="fa-IR">
              <a:solidFill>
                <a:prstClr val="black">
                  <a:lumMod val="65000"/>
                  <a:lumOff val="35000"/>
                </a:prstClr>
              </a:solidFill>
            </a:endParaRPr>
          </a:p>
        </p:txBody>
      </p:sp>
    </p:spTree>
    <p:extLst>
      <p:ext uri="{BB962C8B-B14F-4D97-AF65-F5344CB8AC3E}">
        <p14:creationId xmlns:p14="http://schemas.microsoft.com/office/powerpoint/2010/main" val="25088566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7900" dirty="0">
                <a:solidFill>
                  <a:srgbClr val="333333"/>
                </a:solidFill>
                <a:latin typeface="IRANSans"/>
              </a:rPr>
              <a:t>فیبر نوری</a:t>
            </a:r>
            <a:endParaRPr lang="en-US" dirty="0"/>
          </a:p>
        </p:txBody>
      </p:sp>
      <p:sp>
        <p:nvSpPr>
          <p:cNvPr id="3" name="Content Placeholder 2"/>
          <p:cNvSpPr>
            <a:spLocks noGrp="1"/>
          </p:cNvSpPr>
          <p:nvPr>
            <p:ph idx="1"/>
          </p:nvPr>
        </p:nvSpPr>
        <p:spPr>
          <a:xfrm>
            <a:off x="624408" y="1484784"/>
            <a:ext cx="7620000" cy="4896544"/>
          </a:xfrm>
        </p:spPr>
        <p:txBody>
          <a:bodyPr>
            <a:normAutofit lnSpcReduction="10000"/>
          </a:bodyPr>
          <a:lstStyle/>
          <a:p>
            <a:pPr algn="justLow" rtl="1"/>
            <a:r>
              <a:rPr lang="fa-IR" b="1" dirty="0">
                <a:solidFill>
                  <a:srgbClr val="333333"/>
                </a:solidFill>
                <a:latin typeface="IRANSans"/>
                <a:cs typeface="+mj-cs"/>
              </a:rPr>
              <a:t>یبرهای نوری به دو دسته تقسیم می شوند </a:t>
            </a:r>
            <a:r>
              <a:rPr lang="fa-IR" b="1" dirty="0">
                <a:solidFill>
                  <a:srgbClr val="333333"/>
                </a:solidFill>
                <a:latin typeface="IRANSans"/>
              </a:rPr>
              <a:t>:</a:t>
            </a:r>
            <a:br>
              <a:rPr lang="fa-IR" dirty="0">
                <a:solidFill>
                  <a:srgbClr val="333333"/>
                </a:solidFill>
                <a:latin typeface="IRANSans"/>
              </a:rPr>
            </a:br>
            <a:r>
              <a:rPr lang="fa-IR" dirty="0">
                <a:solidFill>
                  <a:srgbClr val="333333"/>
                </a:solidFill>
                <a:latin typeface="IRANSans"/>
              </a:rPr>
              <a:t>تک حالتی </a:t>
            </a:r>
            <a:r>
              <a:rPr lang="en-US" b="1" dirty="0">
                <a:solidFill>
                  <a:srgbClr val="333333"/>
                </a:solidFill>
                <a:latin typeface="IRANSans"/>
              </a:rPr>
              <a:t>single-mode</a:t>
            </a:r>
            <a:br>
              <a:rPr lang="en-US" dirty="0">
                <a:solidFill>
                  <a:srgbClr val="333333"/>
                </a:solidFill>
                <a:latin typeface="IRANSans"/>
              </a:rPr>
            </a:br>
            <a:r>
              <a:rPr lang="fa-IR" dirty="0">
                <a:solidFill>
                  <a:srgbClr val="333333"/>
                </a:solidFill>
                <a:latin typeface="IRANSans"/>
              </a:rPr>
              <a:t>چند حالتی </a:t>
            </a:r>
            <a:r>
              <a:rPr lang="en-US" b="1" dirty="0">
                <a:solidFill>
                  <a:srgbClr val="333333"/>
                </a:solidFill>
                <a:latin typeface="IRANSans"/>
              </a:rPr>
              <a:t>multi-mode</a:t>
            </a:r>
            <a:br>
              <a:rPr lang="en-US" dirty="0">
                <a:solidFill>
                  <a:srgbClr val="333333"/>
                </a:solidFill>
                <a:latin typeface="IRANSans"/>
              </a:rPr>
            </a:br>
            <a:r>
              <a:rPr lang="fa-IR" dirty="0">
                <a:solidFill>
                  <a:srgbClr val="333333"/>
                </a:solidFill>
                <a:latin typeface="IRANSans"/>
              </a:rPr>
              <a:t>فیبر </a:t>
            </a:r>
            <a:r>
              <a:rPr lang="fa-IR" b="1" dirty="0">
                <a:solidFill>
                  <a:srgbClr val="333333"/>
                </a:solidFill>
                <a:latin typeface="IRANSans"/>
              </a:rPr>
              <a:t>سینگل مود</a:t>
            </a:r>
            <a:r>
              <a:rPr lang="fa-IR" dirty="0">
                <a:solidFill>
                  <a:srgbClr val="333333"/>
                </a:solidFill>
                <a:latin typeface="IRANSans"/>
              </a:rPr>
              <a:t> یک سیگنال نوری را در هر زمان انتشار می‌دهد. (نظیر تلفن)</a:t>
            </a:r>
            <a:br>
              <a:rPr lang="fa-IR" dirty="0">
                <a:solidFill>
                  <a:srgbClr val="333333"/>
                </a:solidFill>
                <a:latin typeface="IRANSans"/>
              </a:rPr>
            </a:br>
            <a:r>
              <a:rPr lang="fa-IR" dirty="0">
                <a:solidFill>
                  <a:srgbClr val="333333"/>
                </a:solidFill>
                <a:latin typeface="IRANSans"/>
              </a:rPr>
              <a:t>فیبر </a:t>
            </a:r>
            <a:r>
              <a:rPr lang="fa-IR" b="1" dirty="0">
                <a:solidFill>
                  <a:srgbClr val="333333"/>
                </a:solidFill>
                <a:latin typeface="IRANSans"/>
              </a:rPr>
              <a:t>مالتی مود</a:t>
            </a:r>
            <a:r>
              <a:rPr lang="fa-IR" dirty="0">
                <a:solidFill>
                  <a:srgbClr val="333333"/>
                </a:solidFill>
                <a:latin typeface="IRANSans"/>
              </a:rPr>
              <a:t> می‌تواند صدها حالت نور را به طور هم‌ زمان انتقال بدهد. (نظیر شبکه‌های کامپیوتری)</a:t>
            </a:r>
            <a:br>
              <a:rPr lang="fa-IR" dirty="0">
                <a:solidFill>
                  <a:srgbClr val="333333"/>
                </a:solidFill>
                <a:latin typeface="IRANSans"/>
              </a:rPr>
            </a:br>
            <a:r>
              <a:rPr lang="fa-IR" dirty="0">
                <a:solidFill>
                  <a:srgbClr val="333333"/>
                </a:solidFill>
                <a:latin typeface="IRANSans"/>
              </a:rPr>
              <a:t>فیبرهای تک حالته دارای یک هسته کوچک (تقریباً 9 میکرون قطر) بوده و قادر به ارسال نور لیزری مادون قرمز (طول موج از 1300 تا 1550 نانو متر) می باشند.</a:t>
            </a:r>
            <a:br>
              <a:rPr lang="fa-IR" dirty="0">
                <a:solidFill>
                  <a:srgbClr val="333333"/>
                </a:solidFill>
                <a:latin typeface="IRANSans"/>
              </a:rPr>
            </a:br>
            <a:r>
              <a:rPr lang="fa-IR" dirty="0">
                <a:solidFill>
                  <a:srgbClr val="333333"/>
                </a:solidFill>
                <a:latin typeface="IRANSans"/>
              </a:rPr>
              <a:t>فیبرهای چند حالته دارای هسته بزرگتر (تقریباً 62.5 میکرون قطر) و قادر به ارسال نور مادون قرمز از طریق </a:t>
            </a:r>
            <a:r>
              <a:rPr lang="en-US" dirty="0">
                <a:solidFill>
                  <a:srgbClr val="333333"/>
                </a:solidFill>
                <a:latin typeface="IRANSans"/>
              </a:rPr>
              <a:t>LED </a:t>
            </a:r>
            <a:r>
              <a:rPr lang="fa-IR" dirty="0">
                <a:solidFill>
                  <a:srgbClr val="333333"/>
                </a:solidFill>
                <a:latin typeface="IRANSans"/>
              </a:rPr>
              <a:t>می باشند.</a:t>
            </a:r>
          </a:p>
          <a:p>
            <a:pPr algn="justLow" rtl="1"/>
            <a:r>
              <a:rPr lang="fa-IR" b="1" dirty="0">
                <a:solidFill>
                  <a:srgbClr val="333333"/>
                </a:solidFill>
                <a:latin typeface="IRANSans"/>
              </a:rPr>
              <a:t>روکش‌های فیبر نوری و اینکه چه چیزی را مشخص می کنند؟</a:t>
            </a:r>
            <a:br>
              <a:rPr lang="fa-IR" dirty="0">
                <a:solidFill>
                  <a:srgbClr val="333333"/>
                </a:solidFill>
                <a:latin typeface="IRANSans"/>
              </a:rPr>
            </a:br>
            <a:r>
              <a:rPr lang="fa-IR" dirty="0">
                <a:solidFill>
                  <a:srgbClr val="333333"/>
                </a:solidFill>
                <a:latin typeface="IRANSans"/>
              </a:rPr>
              <a:t>با توجه به رنگ روکش‌های فیبر نوری می توانیم بفهمیم با چه نوع فیبری سروکار داریم .مثلا اگر روکش فیبر زرد بود، فیبر </a:t>
            </a:r>
            <a:r>
              <a:rPr lang="en-US" dirty="0">
                <a:solidFill>
                  <a:srgbClr val="333333"/>
                </a:solidFill>
                <a:latin typeface="IRANSans"/>
              </a:rPr>
              <a:t>single mode </a:t>
            </a:r>
            <a:r>
              <a:rPr lang="fa-IR" dirty="0">
                <a:solidFill>
                  <a:srgbClr val="333333"/>
                </a:solidFill>
                <a:latin typeface="IRANSans"/>
              </a:rPr>
              <a:t>است و اگر نارنجی بود، فیبر </a:t>
            </a:r>
            <a:r>
              <a:rPr lang="en-US" dirty="0">
                <a:solidFill>
                  <a:srgbClr val="333333"/>
                </a:solidFill>
                <a:latin typeface="IRANSans"/>
              </a:rPr>
              <a:t>multimode </a:t>
            </a:r>
            <a:r>
              <a:rPr lang="fa-IR" dirty="0">
                <a:solidFill>
                  <a:srgbClr val="333333"/>
                </a:solidFill>
                <a:latin typeface="IRANSans"/>
              </a:rPr>
              <a:t>است.</a:t>
            </a:r>
          </a:p>
          <a:p>
            <a:pPr algn="justLow" rtl="1"/>
            <a:endParaRPr lang="en-US" dirty="0"/>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73</a:t>
            </a:fld>
            <a:endParaRPr lang="fa-IR">
              <a:solidFill>
                <a:prstClr val="black">
                  <a:lumMod val="65000"/>
                  <a:lumOff val="35000"/>
                </a:prstClr>
              </a:solidFill>
            </a:endParaRPr>
          </a:p>
        </p:txBody>
      </p:sp>
    </p:spTree>
    <p:extLst>
      <p:ext uri="{BB962C8B-B14F-4D97-AF65-F5344CB8AC3E}">
        <p14:creationId xmlns:p14="http://schemas.microsoft.com/office/powerpoint/2010/main" val="25088566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116633"/>
            <a:ext cx="7633742" cy="1224136"/>
          </a:xfrm>
        </p:spPr>
        <p:txBody>
          <a:bodyPr>
            <a:normAutofit fontScale="90000"/>
          </a:bodyPr>
          <a:lstStyle/>
          <a:p>
            <a:pPr algn="ctr"/>
            <a:r>
              <a:rPr lang="fa-IR" sz="7900" dirty="0">
                <a:solidFill>
                  <a:srgbClr val="333333"/>
                </a:solidFill>
                <a:latin typeface="IRANSans"/>
              </a:rPr>
              <a:t>فیبر نوری</a:t>
            </a:r>
            <a:endParaRPr lang="en-US" dirty="0"/>
          </a:p>
        </p:txBody>
      </p:sp>
      <p:sp>
        <p:nvSpPr>
          <p:cNvPr id="3" name="Content Placeholder 2"/>
          <p:cNvSpPr>
            <a:spLocks noGrp="1"/>
          </p:cNvSpPr>
          <p:nvPr>
            <p:ph idx="1"/>
          </p:nvPr>
        </p:nvSpPr>
        <p:spPr>
          <a:xfrm>
            <a:off x="938758" y="1412776"/>
            <a:ext cx="7233642" cy="5040560"/>
          </a:xfrm>
        </p:spPr>
        <p:txBody>
          <a:bodyPr>
            <a:normAutofit fontScale="70000" lnSpcReduction="20000"/>
          </a:bodyPr>
          <a:lstStyle/>
          <a:p>
            <a:pPr algn="justLow" rtl="1"/>
            <a:r>
              <a:rPr lang="fa-IR" b="1" dirty="0">
                <a:solidFill>
                  <a:srgbClr val="333333"/>
                </a:solidFill>
                <a:latin typeface="IRANSans"/>
              </a:rPr>
              <a:t>کاربردهای فیبر نوری</a:t>
            </a:r>
            <a:endParaRPr lang="fa-IR" dirty="0">
              <a:solidFill>
                <a:srgbClr val="333333"/>
              </a:solidFill>
              <a:latin typeface="IRANSans"/>
            </a:endParaRPr>
          </a:p>
          <a:p>
            <a:pPr algn="justLow" rtl="1">
              <a:buFont typeface="+mj-lt"/>
              <a:buAutoNum type="arabicPeriod"/>
            </a:pPr>
            <a:r>
              <a:rPr lang="fa-IR" b="1" dirty="0">
                <a:solidFill>
                  <a:srgbClr val="333333"/>
                </a:solidFill>
                <a:latin typeface="IRANSans"/>
              </a:rPr>
              <a:t>کاربرد در مخابرات:</a:t>
            </a:r>
            <a:r>
              <a:rPr lang="fa-IR" dirty="0">
                <a:solidFill>
                  <a:srgbClr val="333333"/>
                </a:solidFill>
                <a:latin typeface="IRANSans"/>
              </a:rPr>
              <a:t> یکی از مرسوم ترین کاربردهای فیبر نوری انتقال اطلاعات توسط نور لیزر است.</a:t>
            </a:r>
          </a:p>
          <a:p>
            <a:pPr algn="justLow" rtl="1">
              <a:buFont typeface="+mj-lt"/>
              <a:buAutoNum type="arabicPeriod"/>
            </a:pPr>
            <a:r>
              <a:rPr lang="fa-IR" b="1" dirty="0">
                <a:solidFill>
                  <a:srgbClr val="333333"/>
                </a:solidFill>
                <a:latin typeface="IRANSans"/>
              </a:rPr>
              <a:t>کاربرد در حسگرها:</a:t>
            </a:r>
            <a:r>
              <a:rPr lang="fa-IR" dirty="0">
                <a:solidFill>
                  <a:srgbClr val="333333"/>
                </a:solidFill>
                <a:latin typeface="IRANSans"/>
              </a:rPr>
              <a:t> استفاده از حسگرهای فیبر نوری برای اندازه ‌گیری کمیت‌های فیزیکی مانند جریان الکتریکی، میدان مغناطیسی، فشار، حرارت، جابجایی، آلودگی آب‌های دریا، سطح مایعات، تشعشعات پرتوهای گاما و ایکس در سال‌های اخیر شروع شده‌است. در این نوع حسگرها، از فیبر نوری به عنوان عنصر اصلی حسگر بهره‌ گیری می‌شود بدین ترتیب که ویژگی‌های فیبر تحت میدان کمیت مورد اندازه ‌گیری تغییر یافته و با اندازه شدت کمیت تأثیر پذیر می‌شود.</a:t>
            </a:r>
          </a:p>
          <a:p>
            <a:pPr algn="justLow" rtl="1">
              <a:buFont typeface="+mj-lt"/>
              <a:buAutoNum type="arabicPeriod"/>
            </a:pPr>
            <a:r>
              <a:rPr lang="fa-IR" b="1" dirty="0">
                <a:solidFill>
                  <a:srgbClr val="333333"/>
                </a:solidFill>
                <a:latin typeface="IRANSans"/>
              </a:rPr>
              <a:t>کاربردهای نظامی:</a:t>
            </a:r>
            <a:r>
              <a:rPr lang="fa-IR" dirty="0">
                <a:solidFill>
                  <a:srgbClr val="333333"/>
                </a:solidFill>
                <a:latin typeface="IRANSans"/>
              </a:rPr>
              <a:t> فیبر نوری کاربردهای بی‌شماری در صنایع دفاع دارد که از آن جمله می‌توان برقراری ارتباط و کنترل با آنتن رادار، کنترل و هدایت موشک‌ها، ارتباط زیردریاییها (هیدروفون) را نام برد.</a:t>
            </a:r>
          </a:p>
          <a:p>
            <a:pPr algn="justLow" rtl="1">
              <a:buFont typeface="+mj-lt"/>
              <a:buAutoNum type="arabicPeriod"/>
            </a:pPr>
            <a:r>
              <a:rPr lang="fa-IR" b="1" dirty="0">
                <a:solidFill>
                  <a:srgbClr val="333333"/>
                </a:solidFill>
                <a:latin typeface="IRANSans"/>
              </a:rPr>
              <a:t>کاربردهای پزشکی:</a:t>
            </a:r>
            <a:r>
              <a:rPr lang="fa-IR" dirty="0">
                <a:solidFill>
                  <a:srgbClr val="333333"/>
                </a:solidFill>
                <a:latin typeface="IRANSans"/>
              </a:rPr>
              <a:t> فیبرنوری در تشخیص بیماری‌ها و آزمایشهای گوناگون در پزشکی کاربرد فراوان دارد که از آن جمله می‌توان دُزیمتری غدد سرطانی، شناسایی نارسایی‌های داخلی بدن، جراحی لیزری، استفاده در دندانپزشکی و اندازه ‌گیری مایعات و خون نام برد. همچنین تارهای نوری در دستگاه‌هایی به نام </a:t>
            </a:r>
            <a:r>
              <a:rPr lang="fa-IR" b="1" dirty="0">
                <a:solidFill>
                  <a:srgbClr val="333333"/>
                </a:solidFill>
                <a:latin typeface="IRANSans"/>
              </a:rPr>
              <a:t>درون بین</a:t>
            </a:r>
            <a:r>
              <a:rPr lang="fa-IR" dirty="0">
                <a:solidFill>
                  <a:srgbClr val="333333"/>
                </a:solidFill>
                <a:latin typeface="IRANSans"/>
              </a:rPr>
              <a:t> یا </a:t>
            </a:r>
            <a:r>
              <a:rPr lang="fa-IR" b="1" dirty="0">
                <a:solidFill>
                  <a:srgbClr val="333333"/>
                </a:solidFill>
                <a:latin typeface="IRANSans"/>
              </a:rPr>
              <a:t>آندوسکوپ</a:t>
            </a:r>
            <a:r>
              <a:rPr lang="fa-IR" dirty="0">
                <a:solidFill>
                  <a:srgbClr val="333333"/>
                </a:solidFill>
                <a:latin typeface="IRANSans"/>
              </a:rPr>
              <a:t> استفاده می‌شود تا به درون نای، مری، روده و مثانه فرستاده شود و درون بدن انسان به طور مستقیم قابل مشاهده باشد.</a:t>
            </a:r>
          </a:p>
          <a:p>
            <a:pPr algn="justLow" rtl="1">
              <a:buFont typeface="+mj-lt"/>
              <a:buAutoNum type="arabicPeriod"/>
            </a:pPr>
            <a:r>
              <a:rPr lang="fa-IR" b="1" dirty="0">
                <a:solidFill>
                  <a:srgbClr val="333333"/>
                </a:solidFill>
                <a:latin typeface="IRANSans"/>
              </a:rPr>
              <a:t>کاربرد فیبرنوری در روشنایی:</a:t>
            </a:r>
            <a:r>
              <a:rPr lang="fa-IR" dirty="0">
                <a:solidFill>
                  <a:srgbClr val="333333"/>
                </a:solidFill>
                <a:latin typeface="IRANSans"/>
              </a:rPr>
              <a:t> از جمله کاربردهای فیبر نوری که در اواخر قرن بیستم به عنوان یک فناوری روشنایی متداول شده و در چند سال قرن اخیر توسعه و رشد فراوانی پیدا کرده‌است کاربرد آن در سیستم‌های روشنایی است. در این فناوری نور از منبع نوری که می‌تواند نور مصنوعی (نورلامپهای الکتریکی) و یا نور طبیعی (نور خورشید) باشد وارد فیبر نوری شده و از این طریق به محل مصرف منتقل می‌شود. به این ترتیب نور به هر نقطه‌ای که در جهت تابش مستقیم آن نیست منتقل می‌شود. امتیاز این نور که موجبات رشد سریع به کارگیری و توجه زیاد به این فناوری شده‌است این است که فاقد الکتریسیته گرما و تشعشعات خطرناک ماورای بنفش بوده (نور خالص و بی خطر) و دیگر اینکه با این فناوری می‌شود نور روز (بدون گرما و اشعه‌های ماورائ بنفش) را هم به داخل ساختمانها و نقاط غیر قابل دسترسی به نور خورشید منتقل کرد.</a:t>
            </a:r>
          </a:p>
          <a:p>
            <a:pPr algn="justLow" rtl="1"/>
            <a:endParaRPr lang="en-US" dirty="0"/>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74</a:t>
            </a:fld>
            <a:endParaRPr lang="fa-IR">
              <a:solidFill>
                <a:prstClr val="black">
                  <a:lumMod val="65000"/>
                  <a:lumOff val="35000"/>
                </a:prstClr>
              </a:solidFill>
            </a:endParaRPr>
          </a:p>
        </p:txBody>
      </p:sp>
    </p:spTree>
    <p:extLst>
      <p:ext uri="{BB962C8B-B14F-4D97-AF65-F5344CB8AC3E}">
        <p14:creationId xmlns:p14="http://schemas.microsoft.com/office/powerpoint/2010/main" val="25088566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01144" y="1940639"/>
            <a:ext cx="3048000" cy="1200329"/>
          </a:xfrm>
          <a:prstGeom prst="rect">
            <a:avLst/>
          </a:prstGeom>
          <a:noFill/>
        </p:spPr>
        <p:txBody>
          <a:bodyPr wrap="square" rtlCol="0">
            <a:spAutoFit/>
          </a:bodyPr>
          <a:lstStyle/>
          <a:p>
            <a:pPr algn="ctr"/>
            <a:r>
              <a:rPr lang="fa-IR" sz="7200" dirty="0">
                <a:latin typeface="IranNastaliq" pitchFamily="18" charset="0"/>
                <a:cs typeface="B Nazanin" pitchFamily="2" charset="-78"/>
              </a:rPr>
              <a:t>پایان</a:t>
            </a:r>
            <a:endParaRPr lang="en-US" sz="7200" dirty="0">
              <a:latin typeface="IranNastaliq" pitchFamily="18" charset="0"/>
              <a:cs typeface="B Nazanin" pitchFamily="2" charset="-78"/>
            </a:endParaRPr>
          </a:p>
        </p:txBody>
      </p:sp>
      <p:sp>
        <p:nvSpPr>
          <p:cNvPr id="2" name="TextBox 1"/>
          <p:cNvSpPr txBox="1"/>
          <p:nvPr/>
        </p:nvSpPr>
        <p:spPr>
          <a:xfrm>
            <a:off x="1979712" y="3140968"/>
            <a:ext cx="5090864" cy="923330"/>
          </a:xfrm>
          <a:prstGeom prst="rect">
            <a:avLst/>
          </a:prstGeom>
          <a:noFill/>
        </p:spPr>
        <p:txBody>
          <a:bodyPr wrap="square" rtlCol="1">
            <a:spAutoFit/>
          </a:bodyPr>
          <a:lstStyle/>
          <a:p>
            <a:r>
              <a:rPr lang="fa-IR" sz="5400" dirty="0">
                <a:solidFill>
                  <a:srgbClr val="C00000"/>
                </a:solidFill>
                <a:cs typeface="B Titr" pitchFamily="2" charset="-78"/>
              </a:rPr>
              <a:t>با تشکر از توجه شما</a:t>
            </a:r>
          </a:p>
        </p:txBody>
      </p:sp>
      <p:sp>
        <p:nvSpPr>
          <p:cNvPr id="3" name="Slide Number Placeholder 2"/>
          <p:cNvSpPr>
            <a:spLocks noGrp="1"/>
          </p:cNvSpPr>
          <p:nvPr>
            <p:ph type="sldNum" sz="quarter" idx="12"/>
          </p:nvPr>
        </p:nvSpPr>
        <p:spPr/>
        <p:txBody>
          <a:bodyPr/>
          <a:lstStyle/>
          <a:p>
            <a:fld id="{0093B1B8-3A50-47F7-BCEC-4C30030FB62B}" type="slidenum">
              <a:rPr lang="fa-IR" smtClean="0"/>
              <a:pPr/>
              <a:t>75</a:t>
            </a:fld>
            <a:endParaRPr lang="fa-IR"/>
          </a:p>
        </p:txBody>
      </p:sp>
    </p:spTree>
    <p:extLst>
      <p:ext uri="{BB962C8B-B14F-4D97-AF65-F5344CB8AC3E}">
        <p14:creationId xmlns:p14="http://schemas.microsoft.com/office/powerpoint/2010/main" val="3336965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8800" dirty="0"/>
              <a:t>IOT</a:t>
            </a:r>
          </a:p>
        </p:txBody>
      </p:sp>
      <p:sp>
        <p:nvSpPr>
          <p:cNvPr id="3" name="Content Placeholder 2"/>
          <p:cNvSpPr>
            <a:spLocks noGrp="1"/>
          </p:cNvSpPr>
          <p:nvPr>
            <p:ph idx="1"/>
          </p:nvPr>
        </p:nvSpPr>
        <p:spPr>
          <a:xfrm>
            <a:off x="755576" y="1700808"/>
            <a:ext cx="7633742" cy="4752528"/>
          </a:xfrm>
        </p:spPr>
        <p:txBody>
          <a:bodyPr>
            <a:normAutofit lnSpcReduction="10000"/>
          </a:bodyPr>
          <a:lstStyle/>
          <a:p>
            <a:pPr algn="just" rtl="1"/>
            <a:r>
              <a:rPr lang="fa-IR" dirty="0">
                <a:solidFill>
                  <a:srgbClr val="202122"/>
                </a:solidFill>
                <a:latin typeface="-apple-system"/>
                <a:cs typeface="+mj-cs"/>
              </a:rPr>
              <a:t>علاوه بر مزایا و فرصت‌های زیادی که </a:t>
            </a:r>
            <a:r>
              <a:rPr lang="fa-IR" b="1" dirty="0">
                <a:solidFill>
                  <a:srgbClr val="202122"/>
                </a:solidFill>
                <a:latin typeface="-apple-system"/>
                <a:cs typeface="+mj-cs"/>
              </a:rPr>
              <a:t>اینترنت اشیا</a:t>
            </a:r>
            <a:r>
              <a:rPr lang="fa-IR" dirty="0">
                <a:solidFill>
                  <a:srgbClr val="202122"/>
                </a:solidFill>
                <a:latin typeface="-apple-system"/>
                <a:cs typeface="+mj-cs"/>
              </a:rPr>
              <a:t> ایجاد می‌کند، خطرات زیادی را برای مصرف‌کنندگان و شرکت‌ها ایجاد می‌کند. به بیان دقیق تر، اطلاعات منتقل شده و جمع‌آوری شده می‌تواند افرادی را که از دستگاه‌های مبتنی بر </a:t>
            </a:r>
            <a:r>
              <a:rPr lang="fa-IR" b="1" dirty="0">
                <a:solidFill>
                  <a:srgbClr val="202122"/>
                </a:solidFill>
                <a:latin typeface="-apple-system"/>
                <a:cs typeface="+mj-cs"/>
              </a:rPr>
              <a:t>اینترنت اشیا</a:t>
            </a:r>
            <a:r>
              <a:rPr lang="fa-IR" dirty="0">
                <a:solidFill>
                  <a:srgbClr val="202122"/>
                </a:solidFill>
                <a:latin typeface="-apple-system"/>
                <a:cs typeface="+mj-cs"/>
              </a:rPr>
              <a:t> استفاده می‌کنند در معرض خطر قرار دهد. به عنوان مثال، هنگامی که افراد در شرکت‌ها یا مغازه‌های خود از </a:t>
            </a:r>
            <a:r>
              <a:rPr lang="fa-IR" dirty="0">
                <a:solidFill>
                  <a:srgbClr val="3366CC"/>
                </a:solidFill>
                <a:latin typeface="-apple-system"/>
                <a:cs typeface="+mj-cs"/>
                <a:hlinkClick r:id="rId2" tooltip="دوربین مداربسته"/>
              </a:rPr>
              <a:t>دوربین‌های مخفی</a:t>
            </a:r>
            <a:r>
              <a:rPr lang="fa-IR" dirty="0">
                <a:solidFill>
                  <a:srgbClr val="202122"/>
                </a:solidFill>
                <a:latin typeface="-apple-system"/>
                <a:cs typeface="+mj-cs"/>
              </a:rPr>
              <a:t> استفاده می‌کنند، که می‌تواند به عنوان مشاغل کوچک یا متوسط در نظر گرفته شود، داده‌ها، که در اینجا فیلم ضبط شده‌است، از طریق سیگنال‌های رادیویی، از محل دوربین مخفی به تلفن یا </a:t>
            </a:r>
            <a:r>
              <a:rPr lang="fa-IR" dirty="0">
                <a:solidFill>
                  <a:srgbClr val="3366CC"/>
                </a:solidFill>
                <a:latin typeface="-apple-system"/>
                <a:cs typeface="+mj-cs"/>
                <a:hlinkClick r:id="rId3" tooltip="رایانه"/>
              </a:rPr>
              <a:t>رایانه</a:t>
            </a:r>
            <a:r>
              <a:rPr lang="fa-IR" dirty="0">
                <a:solidFill>
                  <a:srgbClr val="202122"/>
                </a:solidFill>
                <a:latin typeface="-apple-system"/>
                <a:cs typeface="+mj-cs"/>
              </a:rPr>
              <a:t> صاحبان منتقل شود. </a:t>
            </a:r>
          </a:p>
          <a:p>
            <a:pPr algn="just" rtl="1"/>
            <a:r>
              <a:rPr lang="fa-IR" dirty="0">
                <a:solidFill>
                  <a:srgbClr val="7030A0"/>
                </a:solidFill>
                <a:latin typeface="-apple-system"/>
                <a:cs typeface="+mj-cs"/>
              </a:rPr>
              <a:t>در حالی که این اطلاعات منتقل شده رمزگذاری نشده‌است، این اطلاعات می‌تواند توسط افراد دیگری غیر از مالک اصلی دریافت و استفاده شود، که این امر به وضوح مشاغل را به خطر می‌اندازد. برای جلوگیری از به خطر افتادن </a:t>
            </a:r>
            <a:r>
              <a:rPr lang="en-US" dirty="0">
                <a:solidFill>
                  <a:srgbClr val="7030A0"/>
                </a:solidFill>
                <a:latin typeface="-apple-system"/>
                <a:cs typeface="+mj-cs"/>
              </a:rPr>
              <a:t>LOT، </a:t>
            </a:r>
            <a:r>
              <a:rPr lang="fa-IR" dirty="0">
                <a:solidFill>
                  <a:srgbClr val="7030A0"/>
                </a:solidFill>
                <a:latin typeface="-apple-system"/>
                <a:cs typeface="+mj-cs"/>
              </a:rPr>
              <a:t>مشاغل مجبورند اقدامات جدی را انجام دهند تا این اطمینان حاصل شود که اطلاعات آن‌ها ایمن مانده و راهی برای دستیابی مجرمان به داده‌ها وجود ندارد. این اقدامات شامل </a:t>
            </a:r>
            <a:r>
              <a:rPr lang="fa-IR" b="1" dirty="0">
                <a:solidFill>
                  <a:srgbClr val="7030A0"/>
                </a:solidFill>
                <a:latin typeface="-apple-system"/>
                <a:cs typeface="+mj-cs"/>
              </a:rPr>
              <a:t>رمزگذاری داده‌ها</a:t>
            </a:r>
            <a:r>
              <a:rPr lang="fa-IR" dirty="0">
                <a:solidFill>
                  <a:srgbClr val="7030A0"/>
                </a:solidFill>
                <a:latin typeface="-apple-system"/>
                <a:cs typeface="+mj-cs"/>
              </a:rPr>
              <a:t> قبل از ارسال به رایانه مقصد یا محدود کردن دسترسی به داده‌ها است.</a:t>
            </a:r>
            <a:endParaRPr lang="en-US" dirty="0">
              <a:solidFill>
                <a:srgbClr val="7030A0"/>
              </a:solidFill>
              <a:cs typeface="+mj-cs"/>
            </a:endParaRPr>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8</a:t>
            </a:fld>
            <a:endParaRPr lang="fa-IR">
              <a:solidFill>
                <a:prstClr val="black">
                  <a:lumMod val="65000"/>
                  <a:lumOff val="35000"/>
                </a:prstClr>
              </a:solidFill>
            </a:endParaRPr>
          </a:p>
        </p:txBody>
      </p:sp>
    </p:spTree>
    <p:extLst>
      <p:ext uri="{BB962C8B-B14F-4D97-AF65-F5344CB8AC3E}">
        <p14:creationId xmlns:p14="http://schemas.microsoft.com/office/powerpoint/2010/main" val="841385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2A1A00"/>
                </a:solidFill>
              </a:rPr>
              <a:t>BLOCK CHAIN</a:t>
            </a:r>
            <a:endParaRPr lang="en-US" dirty="0"/>
          </a:p>
        </p:txBody>
      </p:sp>
      <p:sp>
        <p:nvSpPr>
          <p:cNvPr id="3" name="Content Placeholder 2"/>
          <p:cNvSpPr>
            <a:spLocks noGrp="1"/>
          </p:cNvSpPr>
          <p:nvPr>
            <p:ph idx="1"/>
          </p:nvPr>
        </p:nvSpPr>
        <p:spPr/>
        <p:txBody>
          <a:bodyPr>
            <a:noAutofit/>
          </a:bodyPr>
          <a:lstStyle/>
          <a:p>
            <a:pPr algn="just" rtl="1"/>
            <a:r>
              <a:rPr lang="fa-IR" sz="3200" dirty="0">
                <a:solidFill>
                  <a:srgbClr val="1C1917"/>
                </a:solidFill>
                <a:latin typeface="Vazirmatn"/>
                <a:cs typeface="+mj-cs"/>
              </a:rPr>
              <a:t>بلاک چین نوع خاصی از </a:t>
            </a:r>
            <a:r>
              <a:rPr lang="fa-IR" sz="3200" dirty="0">
                <a:solidFill>
                  <a:srgbClr val="007BFF"/>
                </a:solidFill>
                <a:latin typeface="Vazirmatn"/>
                <a:cs typeface="+mj-cs"/>
                <a:hlinkClick r:id="rId2"/>
              </a:rPr>
              <a:t>پایگاه داده‌</a:t>
            </a:r>
            <a:r>
              <a:rPr lang="fa-IR" sz="3200" dirty="0">
                <a:solidFill>
                  <a:srgbClr val="1C1917"/>
                </a:solidFill>
                <a:latin typeface="Vazirmatn"/>
                <a:cs typeface="+mj-cs"/>
              </a:rPr>
              <a:t> است که اطلاعات در آن ذخیره می‌شود. اما یک سری ویژگی‌های خاص، بلاک چین را از سایر پایگاه داده‌ها متمایز می‌کند. برای اضافه کردن داده جدید به بلاک چین یک سری قوانین وجود دارد. همچنین پس از اضافه شدن داده به بلاک چین و ذخیره آن، دیگر نمی‌توان آن را ویرایش یا حذف کرد.</a:t>
            </a:r>
            <a:endParaRPr lang="en-US" sz="3200" dirty="0">
              <a:cs typeface="+mj-cs"/>
            </a:endParaRPr>
          </a:p>
        </p:txBody>
      </p:sp>
      <p:sp>
        <p:nvSpPr>
          <p:cNvPr id="4" name="Slide Number Placeholder 3"/>
          <p:cNvSpPr>
            <a:spLocks noGrp="1"/>
          </p:cNvSpPr>
          <p:nvPr>
            <p:ph type="sldNum" sz="quarter" idx="12"/>
          </p:nvPr>
        </p:nvSpPr>
        <p:spPr/>
        <p:txBody>
          <a:bodyPr/>
          <a:lstStyle/>
          <a:p>
            <a:fld id="{0093B1B8-3A50-47F7-BCEC-4C30030FB62B}" type="slidenum">
              <a:rPr lang="fa-IR" smtClean="0">
                <a:solidFill>
                  <a:prstClr val="black">
                    <a:lumMod val="65000"/>
                    <a:lumOff val="35000"/>
                  </a:prstClr>
                </a:solidFill>
              </a:rPr>
              <a:pPr/>
              <a:t>9</a:t>
            </a:fld>
            <a:endParaRPr lang="fa-IR">
              <a:solidFill>
                <a:prstClr val="black">
                  <a:lumMod val="65000"/>
                  <a:lumOff val="35000"/>
                </a:prstClr>
              </a:solidFill>
            </a:endParaRPr>
          </a:p>
        </p:txBody>
      </p:sp>
    </p:spTree>
    <p:extLst>
      <p:ext uri="{BB962C8B-B14F-4D97-AF65-F5344CB8AC3E}">
        <p14:creationId xmlns:p14="http://schemas.microsoft.com/office/powerpoint/2010/main" val="15278289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1700</TotalTime>
  <Words>7773</Words>
  <Application>Microsoft Office PowerPoint</Application>
  <PresentationFormat>On-screen Show (4:3)</PresentationFormat>
  <Paragraphs>360</Paragraphs>
  <Slides>75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75</vt:i4>
      </vt:variant>
    </vt:vector>
  </HeadingPairs>
  <TitlesOfParts>
    <vt:vector size="88" baseType="lpstr">
      <vt:lpstr>-apple-system</vt:lpstr>
      <vt:lpstr>Arial</vt:lpstr>
      <vt:lpstr>Arial Rounded MT Bold</vt:lpstr>
      <vt:lpstr>Calibri</vt:lpstr>
      <vt:lpstr>Cambria</vt:lpstr>
      <vt:lpstr>Gill Sans MT</vt:lpstr>
      <vt:lpstr>IranNastaliq</vt:lpstr>
      <vt:lpstr>IRANSans</vt:lpstr>
      <vt:lpstr>IRANSans</vt:lpstr>
      <vt:lpstr>Times New Roman</vt:lpstr>
      <vt:lpstr>Vazirmatn</vt:lpstr>
      <vt:lpstr>yekan</vt:lpstr>
      <vt:lpstr>Adjacency</vt:lpstr>
      <vt:lpstr>PowerPoint Presentation</vt:lpstr>
      <vt:lpstr>      نوآوری در ساختمان از دیدگاه تاسیسات برقی</vt:lpstr>
      <vt:lpstr>    فهرست : </vt:lpstr>
      <vt:lpstr> IOT   اینترنت اشیا</vt:lpstr>
      <vt:lpstr>IOT</vt:lpstr>
      <vt:lpstr>IOT</vt:lpstr>
      <vt:lpstr>IOT</vt:lpstr>
      <vt:lpstr>IOT</vt:lpstr>
      <vt:lpstr>BLOCK CHAIN</vt:lpstr>
      <vt:lpstr>BLOCK CHAIN</vt:lpstr>
      <vt:lpstr>BLOCK CHAIN</vt:lpstr>
      <vt:lpstr>BLOCK CHAIN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سیستم اعلام حریق بدون سیم</vt:lpstr>
      <vt:lpstr>امکانات سیستم: 1) تعداد منطقه مجزای قابل اعلام از 1 تا 24 ناحیه 2) حداکثر تعداد دتکتور قابل نصب روی هر ناحیه 90 عدد 3)     سیستم Backup  با باطریV-DC  با قابلیت شارژ مجاز 4) قابلیت اعلام حریق با تلفن خودکار تا 10 حافظه سخنگو  مزایای سیستم های اعلام حریق بیسیم (وایرلس): •         عدم استفاده از سیم و بالا رفتن ضریب ایمنی  •         سرعت بالا در نصب نسبت به نوع سیم دار •         نصب آسان با امنیت بیشتر •         امکان نصب در هر مکان</vt:lpstr>
      <vt:lpstr>سیستم اعلام حریق بدون سیم</vt:lpstr>
      <vt:lpstr>سیستم‌های حفاظتی وامنیتی خانه هوشمند</vt:lpstr>
      <vt:lpstr>PowerPoint Presentation</vt:lpstr>
      <vt:lpstr>آبیاری گیاهان و تغذیه حیوانات خانه هوشمند</vt:lpstr>
      <vt:lpstr>دستگاه آبیاری اتوماتیک</vt:lpstr>
      <vt:lpstr>PowerPoint Presentation</vt:lpstr>
      <vt:lpstr>آبیاری بر اساس سنجش رطوبت خاک</vt:lpstr>
      <vt:lpstr>آبیاری بر اساس تعریف پریود زمانی</vt:lpstr>
      <vt:lpstr>آبیاری از طریق کنترل از راه دور</vt:lpstr>
      <vt:lpstr>PowerPoint Presentation</vt:lpstr>
      <vt:lpstr>دسترسي و كنترل از راه دور  خانه هوشمند</vt:lpstr>
      <vt:lpstr>دستگاه کارتخوان</vt:lpstr>
      <vt:lpstr>توربین بادی </vt:lpstr>
      <vt:lpstr>توربین بادی خانگی </vt:lpstr>
      <vt:lpstr>انرژی خورشیدی </vt:lpstr>
      <vt:lpstr>PowerPoint Presentation</vt:lpstr>
      <vt:lpstr>سیستم مدیریت باتری</vt:lpstr>
      <vt:lpstr>PowerPoint Presentation</vt:lpstr>
      <vt:lpstr>PowerPoint Presentation</vt:lpstr>
      <vt:lpstr>PowerPoint Presentation</vt:lpstr>
      <vt:lpstr> مهمترین کاربردهای سیستم باسداکت در صنعت برق </vt:lpstr>
      <vt:lpstr> </vt:lpstr>
      <vt:lpstr> مهمترین کاربردهای سیستم باسداکت در صنعت برق  </vt:lpstr>
      <vt:lpstr>انواع باسداکت </vt:lpstr>
      <vt:lpstr>انواع باسداکت</vt:lpstr>
      <vt:lpstr>PowerPoint Presentation</vt:lpstr>
      <vt:lpstr>PowerPoint Presentation</vt:lpstr>
      <vt:lpstr>انواع باسداکت</vt:lpstr>
      <vt:lpstr>PowerPoint Presentation</vt:lpstr>
      <vt:lpstr>انواع باسداکت</vt:lpstr>
      <vt:lpstr>PowerPoint Presentation</vt:lpstr>
      <vt:lpstr>مزایای استفاده از باسداکت ها </vt:lpstr>
      <vt:lpstr> مزایای باسداکت ها </vt:lpstr>
      <vt:lpstr> مزایای باسداکت ها </vt:lpstr>
      <vt:lpstr>مزایای استفاده از باسداکت ها </vt:lpstr>
      <vt:lpstr>مزایای استفاده از باسداکت ها </vt:lpstr>
      <vt:lpstr>مزایای استفاده از باسداکت ها </vt:lpstr>
      <vt:lpstr>فیبر نوری  </vt:lpstr>
      <vt:lpstr>فیبر نوری </vt:lpstr>
      <vt:lpstr>فیبر نوری </vt:lpstr>
      <vt:lpstr>فیبر نوری</vt:lpstr>
      <vt:lpstr>فیبر نوری</vt:lpstr>
      <vt:lpstr>فیبر نوری</vt:lpstr>
      <vt:lpstr>فیبر نوری</vt:lpstr>
      <vt:lpstr>فیبر نوری</vt:lpstr>
      <vt:lpstr>فیبر نوری</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babak</dc:creator>
  <cp:lastModifiedBy>Armita Sadeghi</cp:lastModifiedBy>
  <cp:revision>131</cp:revision>
  <dcterms:created xsi:type="dcterms:W3CDTF">2014-11-03T07:33:41Z</dcterms:created>
  <dcterms:modified xsi:type="dcterms:W3CDTF">2023-05-12T15:41:30Z</dcterms:modified>
</cp:coreProperties>
</file>